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1" r:id="rId5"/>
    <p:sldId id="260" r:id="rId6"/>
    <p:sldId id="259" r:id="rId7"/>
    <p:sldId id="258" r:id="rId8"/>
    <p:sldId id="267" r:id="rId9"/>
    <p:sldId id="266" r:id="rId10"/>
    <p:sldId id="265" r:id="rId11"/>
    <p:sldId id="264" r:id="rId12"/>
    <p:sldId id="263" r:id="rId13"/>
    <p:sldId id="269" r:id="rId14"/>
    <p:sldId id="268" r:id="rId15"/>
    <p:sldId id="270" r:id="rId16"/>
    <p:sldId id="275" r:id="rId17"/>
    <p:sldId id="274" r:id="rId18"/>
    <p:sldId id="273" r:id="rId19"/>
    <p:sldId id="272" r:id="rId20"/>
    <p:sldId id="271" r:id="rId21"/>
    <p:sldId id="277" r:id="rId22"/>
    <p:sldId id="276" r:id="rId23"/>
    <p:sldId id="279" r:id="rId24"/>
    <p:sldId id="278" r:id="rId25"/>
    <p:sldId id="280" r:id="rId26"/>
    <p:sldId id="281" r:id="rId2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51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üjdat güngör" userId="509983f38f34a117" providerId="LiveId" clId="{BBFAF002-0C37-4C7E-98DF-B6EA5D39D784}"/>
    <pc:docChg chg="modSld">
      <pc:chgData name="müjdat güngör" userId="509983f38f34a117" providerId="LiveId" clId="{BBFAF002-0C37-4C7E-98DF-B6EA5D39D784}" dt="2025-04-15T21:57:30.715" v="26"/>
      <pc:docMkLst>
        <pc:docMk/>
      </pc:docMkLst>
      <pc:sldChg chg="modSp mod">
        <pc:chgData name="müjdat güngör" userId="509983f38f34a117" providerId="LiveId" clId="{BBFAF002-0C37-4C7E-98DF-B6EA5D39D784}" dt="2025-04-15T21:57:30.715" v="26"/>
        <pc:sldMkLst>
          <pc:docMk/>
          <pc:sldMk cId="3084432494" sldId="257"/>
        </pc:sldMkLst>
        <pc:spChg chg="mod">
          <ac:chgData name="müjdat güngör" userId="509983f38f34a117" providerId="LiveId" clId="{BBFAF002-0C37-4C7E-98DF-B6EA5D39D784}" dt="2025-04-15T21:57:30.715" v="26"/>
          <ac:spMkLst>
            <pc:docMk/>
            <pc:sldMk cId="3084432494" sldId="257"/>
            <ac:spMk id="5" creationId="{340CE270-3C0D-DAD1-CE71-6BA0B3AAAD34}"/>
          </ac:spMkLst>
        </pc:spChg>
      </pc:sldChg>
      <pc:sldChg chg="modSp mod">
        <pc:chgData name="müjdat güngör" userId="509983f38f34a117" providerId="LiveId" clId="{BBFAF002-0C37-4C7E-98DF-B6EA5D39D784}" dt="2025-03-11T19:52:52.740" v="25" actId="14100"/>
        <pc:sldMkLst>
          <pc:docMk/>
          <pc:sldMk cId="2335516467" sldId="276"/>
        </pc:sldMkLst>
        <pc:spChg chg="mod">
          <ac:chgData name="müjdat güngör" userId="509983f38f34a117" providerId="LiveId" clId="{BBFAF002-0C37-4C7E-98DF-B6EA5D39D784}" dt="2025-03-11T19:52:48.944" v="23" actId="20577"/>
          <ac:spMkLst>
            <pc:docMk/>
            <pc:sldMk cId="2335516467" sldId="276"/>
            <ac:spMk id="3" creationId="{FC5D22BA-90F5-1257-CB19-C507B90E5E2B}"/>
          </ac:spMkLst>
        </pc:spChg>
        <pc:picChg chg="mod">
          <ac:chgData name="müjdat güngör" userId="509983f38f34a117" providerId="LiveId" clId="{BBFAF002-0C37-4C7E-98DF-B6EA5D39D784}" dt="2025-03-11T19:52:52.740" v="25" actId="14100"/>
          <ac:picMkLst>
            <pc:docMk/>
            <pc:sldMk cId="2335516467" sldId="276"/>
            <ac:picMk id="5" creationId="{A2582B58-6E7D-2115-4507-88D5DFE1A355}"/>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B060BF6-35CF-6824-C634-F14A5427D5DD}"/>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18E48622-758B-667D-572E-0C71286217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1F2C584-2D2C-3779-6619-08C875A97AA6}"/>
              </a:ext>
            </a:extLst>
          </p:cNvPr>
          <p:cNvSpPr>
            <a:spLocks noGrp="1"/>
          </p:cNvSpPr>
          <p:nvPr>
            <p:ph type="dt" sz="half" idx="10"/>
          </p:nvPr>
        </p:nvSpPr>
        <p:spPr/>
        <p:txBody>
          <a:bodyPr/>
          <a:lstStyle/>
          <a:p>
            <a:fld id="{953A64EF-9720-4F72-873E-828144CEA600}" type="datetimeFigureOut">
              <a:rPr lang="tr-TR" smtClean="0"/>
              <a:t>27.03.2025</a:t>
            </a:fld>
            <a:endParaRPr lang="tr-TR"/>
          </a:p>
        </p:txBody>
      </p:sp>
      <p:sp>
        <p:nvSpPr>
          <p:cNvPr id="5" name="Alt Bilgi Yer Tutucusu 4">
            <a:extLst>
              <a:ext uri="{FF2B5EF4-FFF2-40B4-BE49-F238E27FC236}">
                <a16:creationId xmlns:a16="http://schemas.microsoft.com/office/drawing/2014/main" id="{D8307536-9FBF-936A-B25D-DF30A9092BF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439E3BF-8AF9-503D-008C-6B384173A0B6}"/>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506668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A1613E-BE55-20B0-FFF0-705CFD2FF191}"/>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C5718234-037A-4EDB-CBFC-51F7E664B38E}"/>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0248244-95AE-A64B-A39A-F9F00DBD46EE}"/>
              </a:ext>
            </a:extLst>
          </p:cNvPr>
          <p:cNvSpPr>
            <a:spLocks noGrp="1"/>
          </p:cNvSpPr>
          <p:nvPr>
            <p:ph type="dt" sz="half" idx="10"/>
          </p:nvPr>
        </p:nvSpPr>
        <p:spPr/>
        <p:txBody>
          <a:bodyPr/>
          <a:lstStyle/>
          <a:p>
            <a:fld id="{953A64EF-9720-4F72-873E-828144CEA600}" type="datetimeFigureOut">
              <a:rPr lang="tr-TR" smtClean="0"/>
              <a:t>27.03.2025</a:t>
            </a:fld>
            <a:endParaRPr lang="tr-TR"/>
          </a:p>
        </p:txBody>
      </p:sp>
      <p:sp>
        <p:nvSpPr>
          <p:cNvPr id="5" name="Alt Bilgi Yer Tutucusu 4">
            <a:extLst>
              <a:ext uri="{FF2B5EF4-FFF2-40B4-BE49-F238E27FC236}">
                <a16:creationId xmlns:a16="http://schemas.microsoft.com/office/drawing/2014/main" id="{86724BF1-28C0-6502-7BC6-AB245527EA0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61CC244-3282-AAD8-A80A-49ABC404DFA9}"/>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4181753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6428B5F8-85BD-4D61-042C-66FDD27D3162}"/>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9B8DA697-DBA8-2F24-25B9-DF395FD9275D}"/>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63F5283-3222-7AD1-03FC-60AE62E4710A}"/>
              </a:ext>
            </a:extLst>
          </p:cNvPr>
          <p:cNvSpPr>
            <a:spLocks noGrp="1"/>
          </p:cNvSpPr>
          <p:nvPr>
            <p:ph type="dt" sz="half" idx="10"/>
          </p:nvPr>
        </p:nvSpPr>
        <p:spPr/>
        <p:txBody>
          <a:bodyPr/>
          <a:lstStyle/>
          <a:p>
            <a:fld id="{953A64EF-9720-4F72-873E-828144CEA600}" type="datetimeFigureOut">
              <a:rPr lang="tr-TR" smtClean="0"/>
              <a:t>27.03.2025</a:t>
            </a:fld>
            <a:endParaRPr lang="tr-TR"/>
          </a:p>
        </p:txBody>
      </p:sp>
      <p:sp>
        <p:nvSpPr>
          <p:cNvPr id="5" name="Alt Bilgi Yer Tutucusu 4">
            <a:extLst>
              <a:ext uri="{FF2B5EF4-FFF2-40B4-BE49-F238E27FC236}">
                <a16:creationId xmlns:a16="http://schemas.microsoft.com/office/drawing/2014/main" id="{9F5E409F-0E92-BB20-CA9D-B1CCB625B9F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39E3AA3-D7F8-D03D-E99B-4E2157B2DFF2}"/>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764618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32E1A3A-A63B-E240-497B-E098DC212C4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97FB9A8F-FF9B-1156-40BD-B261FDEA183C}"/>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CC0B772-C83E-0B5E-782F-A62FF0A4DBE9}"/>
              </a:ext>
            </a:extLst>
          </p:cNvPr>
          <p:cNvSpPr>
            <a:spLocks noGrp="1"/>
          </p:cNvSpPr>
          <p:nvPr>
            <p:ph type="dt" sz="half" idx="10"/>
          </p:nvPr>
        </p:nvSpPr>
        <p:spPr/>
        <p:txBody>
          <a:bodyPr/>
          <a:lstStyle/>
          <a:p>
            <a:fld id="{953A64EF-9720-4F72-873E-828144CEA600}" type="datetimeFigureOut">
              <a:rPr lang="tr-TR" smtClean="0"/>
              <a:t>27.03.2025</a:t>
            </a:fld>
            <a:endParaRPr lang="tr-TR"/>
          </a:p>
        </p:txBody>
      </p:sp>
      <p:sp>
        <p:nvSpPr>
          <p:cNvPr id="5" name="Alt Bilgi Yer Tutucusu 4">
            <a:extLst>
              <a:ext uri="{FF2B5EF4-FFF2-40B4-BE49-F238E27FC236}">
                <a16:creationId xmlns:a16="http://schemas.microsoft.com/office/drawing/2014/main" id="{3C420D21-5907-DA60-A219-B5FCCDC80CC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E91E0AA-0EFD-F7B5-3D33-28D7E337AC5F}"/>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4182008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340CC1-2A02-F4AD-F05B-182B1D9AF6ED}"/>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63CEDE0D-368D-BF44-3967-7AA2666190E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FF08580A-7E44-3451-3603-763C95032E20}"/>
              </a:ext>
            </a:extLst>
          </p:cNvPr>
          <p:cNvSpPr>
            <a:spLocks noGrp="1"/>
          </p:cNvSpPr>
          <p:nvPr>
            <p:ph type="dt" sz="half" idx="10"/>
          </p:nvPr>
        </p:nvSpPr>
        <p:spPr/>
        <p:txBody>
          <a:bodyPr/>
          <a:lstStyle/>
          <a:p>
            <a:fld id="{953A64EF-9720-4F72-873E-828144CEA600}" type="datetimeFigureOut">
              <a:rPr lang="tr-TR" smtClean="0"/>
              <a:t>27.03.2025</a:t>
            </a:fld>
            <a:endParaRPr lang="tr-TR"/>
          </a:p>
        </p:txBody>
      </p:sp>
      <p:sp>
        <p:nvSpPr>
          <p:cNvPr id="5" name="Alt Bilgi Yer Tutucusu 4">
            <a:extLst>
              <a:ext uri="{FF2B5EF4-FFF2-40B4-BE49-F238E27FC236}">
                <a16:creationId xmlns:a16="http://schemas.microsoft.com/office/drawing/2014/main" id="{73D9353E-E944-A38A-A5C9-E286CC0B4A4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15FC018-E97F-1968-4DF3-A629D1E09604}"/>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2918835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B4C47C5-17D8-2B7B-B495-2397F95F6C0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6066AFD-5B3D-0935-25C9-4148E041543B}"/>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B6990415-B5E9-988D-CF37-5D45C615C7E8}"/>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10C42CAD-E6DD-3C0D-8EBE-B075D25338C0}"/>
              </a:ext>
            </a:extLst>
          </p:cNvPr>
          <p:cNvSpPr>
            <a:spLocks noGrp="1"/>
          </p:cNvSpPr>
          <p:nvPr>
            <p:ph type="dt" sz="half" idx="10"/>
          </p:nvPr>
        </p:nvSpPr>
        <p:spPr/>
        <p:txBody>
          <a:bodyPr/>
          <a:lstStyle/>
          <a:p>
            <a:fld id="{953A64EF-9720-4F72-873E-828144CEA600}" type="datetimeFigureOut">
              <a:rPr lang="tr-TR" smtClean="0"/>
              <a:t>27.03.2025</a:t>
            </a:fld>
            <a:endParaRPr lang="tr-TR"/>
          </a:p>
        </p:txBody>
      </p:sp>
      <p:sp>
        <p:nvSpPr>
          <p:cNvPr id="6" name="Alt Bilgi Yer Tutucusu 5">
            <a:extLst>
              <a:ext uri="{FF2B5EF4-FFF2-40B4-BE49-F238E27FC236}">
                <a16:creationId xmlns:a16="http://schemas.microsoft.com/office/drawing/2014/main" id="{AA3CDF85-D166-469B-1C3D-6DCF5C7CCED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5A385E9-C8DB-A7CE-29DB-6FFB5DD96EA1}"/>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4167100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9E840F3-0BE5-F768-214B-F48F194877A2}"/>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29F1A16-702B-03FD-F624-FDE618EFE2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319ED4A4-F10C-CCB2-0CAA-20E70B974D3E}"/>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E2CF47F0-98FA-EB18-CA65-9D35703A85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E3D99C22-849F-9C98-DBFB-C8808CB2EF29}"/>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D4D6AB3B-4383-381B-E128-F350B6A890DD}"/>
              </a:ext>
            </a:extLst>
          </p:cNvPr>
          <p:cNvSpPr>
            <a:spLocks noGrp="1"/>
          </p:cNvSpPr>
          <p:nvPr>
            <p:ph type="dt" sz="half" idx="10"/>
          </p:nvPr>
        </p:nvSpPr>
        <p:spPr/>
        <p:txBody>
          <a:bodyPr/>
          <a:lstStyle/>
          <a:p>
            <a:fld id="{953A64EF-9720-4F72-873E-828144CEA600}" type="datetimeFigureOut">
              <a:rPr lang="tr-TR" smtClean="0"/>
              <a:t>27.03.2025</a:t>
            </a:fld>
            <a:endParaRPr lang="tr-TR"/>
          </a:p>
        </p:txBody>
      </p:sp>
      <p:sp>
        <p:nvSpPr>
          <p:cNvPr id="8" name="Alt Bilgi Yer Tutucusu 7">
            <a:extLst>
              <a:ext uri="{FF2B5EF4-FFF2-40B4-BE49-F238E27FC236}">
                <a16:creationId xmlns:a16="http://schemas.microsoft.com/office/drawing/2014/main" id="{F230C99B-26EB-66B2-EAFC-85879903090E}"/>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9F33A1A2-0A63-99DA-031E-6F6A4C8F11BA}"/>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296891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FD98F6-D6B6-9744-024F-A875FAD2B871}"/>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C8FFF7B6-B6B0-1777-FEE2-9A7F332F722B}"/>
              </a:ext>
            </a:extLst>
          </p:cNvPr>
          <p:cNvSpPr>
            <a:spLocks noGrp="1"/>
          </p:cNvSpPr>
          <p:nvPr>
            <p:ph type="dt" sz="half" idx="10"/>
          </p:nvPr>
        </p:nvSpPr>
        <p:spPr/>
        <p:txBody>
          <a:bodyPr/>
          <a:lstStyle/>
          <a:p>
            <a:fld id="{953A64EF-9720-4F72-873E-828144CEA600}" type="datetimeFigureOut">
              <a:rPr lang="tr-TR" smtClean="0"/>
              <a:t>27.03.2025</a:t>
            </a:fld>
            <a:endParaRPr lang="tr-TR"/>
          </a:p>
        </p:txBody>
      </p:sp>
      <p:sp>
        <p:nvSpPr>
          <p:cNvPr id="4" name="Alt Bilgi Yer Tutucusu 3">
            <a:extLst>
              <a:ext uri="{FF2B5EF4-FFF2-40B4-BE49-F238E27FC236}">
                <a16:creationId xmlns:a16="http://schemas.microsoft.com/office/drawing/2014/main" id="{46F7D34E-DB9E-F6A7-2FE5-F897F6363FB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540F380E-4560-BC98-C622-8AE3C1A7270C}"/>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1802189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372EB384-E7ED-1AAA-8DD2-4AE7A4EECE90}"/>
              </a:ext>
            </a:extLst>
          </p:cNvPr>
          <p:cNvSpPr>
            <a:spLocks noGrp="1"/>
          </p:cNvSpPr>
          <p:nvPr>
            <p:ph type="dt" sz="half" idx="10"/>
          </p:nvPr>
        </p:nvSpPr>
        <p:spPr/>
        <p:txBody>
          <a:bodyPr/>
          <a:lstStyle/>
          <a:p>
            <a:fld id="{953A64EF-9720-4F72-873E-828144CEA600}" type="datetimeFigureOut">
              <a:rPr lang="tr-TR" smtClean="0"/>
              <a:t>27.03.2025</a:t>
            </a:fld>
            <a:endParaRPr lang="tr-TR"/>
          </a:p>
        </p:txBody>
      </p:sp>
      <p:sp>
        <p:nvSpPr>
          <p:cNvPr id="3" name="Alt Bilgi Yer Tutucusu 2">
            <a:extLst>
              <a:ext uri="{FF2B5EF4-FFF2-40B4-BE49-F238E27FC236}">
                <a16:creationId xmlns:a16="http://schemas.microsoft.com/office/drawing/2014/main" id="{892CD77F-5CAF-14B3-D0E4-F08093B2C314}"/>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B9D000D8-86DA-2203-584A-72DB0D2C5F2D}"/>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1826435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DD5B8EA-EBC3-4D6C-9785-F4D1B48358D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554DDBF0-B339-D034-0430-68BD63DEF4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9B2C6B61-D293-59E2-962E-AEC9F74F26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4D33196-63F7-446B-767B-1E4674253418}"/>
              </a:ext>
            </a:extLst>
          </p:cNvPr>
          <p:cNvSpPr>
            <a:spLocks noGrp="1"/>
          </p:cNvSpPr>
          <p:nvPr>
            <p:ph type="dt" sz="half" idx="10"/>
          </p:nvPr>
        </p:nvSpPr>
        <p:spPr/>
        <p:txBody>
          <a:bodyPr/>
          <a:lstStyle/>
          <a:p>
            <a:fld id="{953A64EF-9720-4F72-873E-828144CEA600}" type="datetimeFigureOut">
              <a:rPr lang="tr-TR" smtClean="0"/>
              <a:t>27.03.2025</a:t>
            </a:fld>
            <a:endParaRPr lang="tr-TR"/>
          </a:p>
        </p:txBody>
      </p:sp>
      <p:sp>
        <p:nvSpPr>
          <p:cNvPr id="6" name="Alt Bilgi Yer Tutucusu 5">
            <a:extLst>
              <a:ext uri="{FF2B5EF4-FFF2-40B4-BE49-F238E27FC236}">
                <a16:creationId xmlns:a16="http://schemas.microsoft.com/office/drawing/2014/main" id="{ACF18B0A-5B04-7599-EB79-9212D46E06A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A9E218A-73BE-7761-B001-D25F220FF17E}"/>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810447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0F2A34-B642-7F40-E107-B81713BA502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E9828725-88EE-7A0E-6184-9C642B1C07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A67F0F23-1F18-71D8-E59D-0B806EB198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5B8B8B26-857A-39F8-6C24-E37EF6E263F1}"/>
              </a:ext>
            </a:extLst>
          </p:cNvPr>
          <p:cNvSpPr>
            <a:spLocks noGrp="1"/>
          </p:cNvSpPr>
          <p:nvPr>
            <p:ph type="dt" sz="half" idx="10"/>
          </p:nvPr>
        </p:nvSpPr>
        <p:spPr/>
        <p:txBody>
          <a:bodyPr/>
          <a:lstStyle/>
          <a:p>
            <a:fld id="{953A64EF-9720-4F72-873E-828144CEA600}" type="datetimeFigureOut">
              <a:rPr lang="tr-TR" smtClean="0"/>
              <a:t>27.03.2025</a:t>
            </a:fld>
            <a:endParaRPr lang="tr-TR"/>
          </a:p>
        </p:txBody>
      </p:sp>
      <p:sp>
        <p:nvSpPr>
          <p:cNvPr id="6" name="Alt Bilgi Yer Tutucusu 5">
            <a:extLst>
              <a:ext uri="{FF2B5EF4-FFF2-40B4-BE49-F238E27FC236}">
                <a16:creationId xmlns:a16="http://schemas.microsoft.com/office/drawing/2014/main" id="{C8E9CC9F-DF4B-ADAE-20EA-BFD73724070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7BC183D-AB70-4227-A79F-AF2EA0689DF8}"/>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567190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66A13B19-BEB2-3ABC-A725-07B9E4388F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CEFE489-803F-A353-BECF-26BB52BA8E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1A8AB4B-94F2-7EEB-CF3E-C36EA53E8D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53A64EF-9720-4F72-873E-828144CEA600}" type="datetimeFigureOut">
              <a:rPr lang="tr-TR" smtClean="0"/>
              <a:t>27.03.2025</a:t>
            </a:fld>
            <a:endParaRPr lang="tr-TR"/>
          </a:p>
        </p:txBody>
      </p:sp>
      <p:sp>
        <p:nvSpPr>
          <p:cNvPr id="5" name="Alt Bilgi Yer Tutucusu 4">
            <a:extLst>
              <a:ext uri="{FF2B5EF4-FFF2-40B4-BE49-F238E27FC236}">
                <a16:creationId xmlns:a16="http://schemas.microsoft.com/office/drawing/2014/main" id="{29EFF230-C747-630C-F757-5261D09539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tr-TR"/>
          </a:p>
        </p:txBody>
      </p:sp>
      <p:sp>
        <p:nvSpPr>
          <p:cNvPr id="6" name="Slayt Numarası Yer Tutucusu 5">
            <a:extLst>
              <a:ext uri="{FF2B5EF4-FFF2-40B4-BE49-F238E27FC236}">
                <a16:creationId xmlns:a16="http://schemas.microsoft.com/office/drawing/2014/main" id="{A8B0B848-72CF-448F-2E15-7E6A7892E1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AA6402B-0422-40E3-A0CC-64ED2A1B7B7C}" type="slidenum">
              <a:rPr lang="tr-TR" smtClean="0"/>
              <a:t>‹#›</a:t>
            </a:fld>
            <a:endParaRPr lang="tr-TR"/>
          </a:p>
        </p:txBody>
      </p:sp>
    </p:spTree>
    <p:extLst>
      <p:ext uri="{BB962C8B-B14F-4D97-AF65-F5344CB8AC3E}">
        <p14:creationId xmlns:p14="http://schemas.microsoft.com/office/powerpoint/2010/main" val="2450908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A603EB5-F368-28D6-ACD9-9E31AC2DFB11}"/>
              </a:ext>
            </a:extLst>
          </p:cNvPr>
          <p:cNvSpPr>
            <a:spLocks noGrp="1"/>
          </p:cNvSpPr>
          <p:nvPr>
            <p:ph type="ctrTitle"/>
          </p:nvPr>
        </p:nvSpPr>
        <p:spPr/>
        <p:txBody>
          <a:bodyPr/>
          <a:lstStyle/>
          <a:p>
            <a:r>
              <a:rPr lang="tr-TR" dirty="0"/>
              <a:t>Modern Mantık</a:t>
            </a:r>
          </a:p>
        </p:txBody>
      </p:sp>
      <p:sp>
        <p:nvSpPr>
          <p:cNvPr id="3" name="Alt Başlık 2">
            <a:extLst>
              <a:ext uri="{FF2B5EF4-FFF2-40B4-BE49-F238E27FC236}">
                <a16:creationId xmlns:a16="http://schemas.microsoft.com/office/drawing/2014/main" id="{5E67B293-3CC2-9FDE-D436-4F67F8513BB4}"/>
              </a:ext>
            </a:extLst>
          </p:cNvPr>
          <p:cNvSpPr>
            <a:spLocks noGrp="1"/>
          </p:cNvSpPr>
          <p:nvPr>
            <p:ph type="subTitle" idx="1"/>
          </p:nvPr>
        </p:nvSpPr>
        <p:spPr/>
        <p:txBody>
          <a:bodyPr/>
          <a:lstStyle/>
          <a:p>
            <a:r>
              <a:rPr lang="tr-TR" dirty="0"/>
              <a:t>Öğr. Gör. Müjdat GÜNGÖR</a:t>
            </a:r>
          </a:p>
        </p:txBody>
      </p:sp>
    </p:spTree>
    <p:extLst>
      <p:ext uri="{BB962C8B-B14F-4D97-AF65-F5344CB8AC3E}">
        <p14:creationId xmlns:p14="http://schemas.microsoft.com/office/powerpoint/2010/main" val="2750184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97D08FF5-62A8-DF16-A1E0-3FC3D64016C9}"/>
              </a:ext>
            </a:extLst>
          </p:cNvPr>
          <p:cNvSpPr txBox="1"/>
          <p:nvPr/>
        </p:nvSpPr>
        <p:spPr>
          <a:xfrm>
            <a:off x="1371600" y="493776"/>
            <a:ext cx="7770114" cy="1477328"/>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Kategorik önermeleri oluşturan unsurlar yukarıdaki örnekler kullanılarak şu şekilde gösterilebilirler:</a:t>
            </a:r>
            <a:r>
              <a:rPr lang="tr-TR" dirty="0"/>
              <a:t> </a:t>
            </a:r>
          </a:p>
          <a:p>
            <a:endParaRPr lang="tr-TR" dirty="0"/>
          </a:p>
          <a:p>
            <a:br>
              <a:rPr lang="tr-TR" dirty="0"/>
            </a:br>
            <a:endParaRPr lang="tr-TR" dirty="0"/>
          </a:p>
        </p:txBody>
      </p:sp>
      <p:pic>
        <p:nvPicPr>
          <p:cNvPr id="5" name="Resim 4">
            <a:extLst>
              <a:ext uri="{FF2B5EF4-FFF2-40B4-BE49-F238E27FC236}">
                <a16:creationId xmlns:a16="http://schemas.microsoft.com/office/drawing/2014/main" id="{749DD343-3DA9-FD12-B293-FB8565D37344}"/>
              </a:ext>
            </a:extLst>
          </p:cNvPr>
          <p:cNvPicPr>
            <a:picLocks noChangeAspect="1"/>
          </p:cNvPicPr>
          <p:nvPr/>
        </p:nvPicPr>
        <p:blipFill>
          <a:blip r:embed="rId2"/>
          <a:stretch>
            <a:fillRect/>
          </a:stretch>
        </p:blipFill>
        <p:spPr>
          <a:xfrm>
            <a:off x="1459365" y="1466169"/>
            <a:ext cx="6721829" cy="1759405"/>
          </a:xfrm>
          <a:prstGeom prst="rect">
            <a:avLst/>
          </a:prstGeom>
        </p:spPr>
      </p:pic>
      <p:pic>
        <p:nvPicPr>
          <p:cNvPr id="7" name="Resim 6">
            <a:extLst>
              <a:ext uri="{FF2B5EF4-FFF2-40B4-BE49-F238E27FC236}">
                <a16:creationId xmlns:a16="http://schemas.microsoft.com/office/drawing/2014/main" id="{3CFF7FF1-76BA-6B2F-2166-083FBB28D2A0}"/>
              </a:ext>
            </a:extLst>
          </p:cNvPr>
          <p:cNvPicPr>
            <a:picLocks noChangeAspect="1"/>
          </p:cNvPicPr>
          <p:nvPr/>
        </p:nvPicPr>
        <p:blipFill>
          <a:blip r:embed="rId3"/>
          <a:stretch>
            <a:fillRect/>
          </a:stretch>
        </p:blipFill>
        <p:spPr>
          <a:xfrm>
            <a:off x="1371601" y="3632427"/>
            <a:ext cx="6809594" cy="1989418"/>
          </a:xfrm>
          <a:prstGeom prst="rect">
            <a:avLst/>
          </a:prstGeom>
        </p:spPr>
      </p:pic>
    </p:spTree>
    <p:extLst>
      <p:ext uri="{BB962C8B-B14F-4D97-AF65-F5344CB8AC3E}">
        <p14:creationId xmlns:p14="http://schemas.microsoft.com/office/powerpoint/2010/main" val="631973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a:extLst>
              <a:ext uri="{FF2B5EF4-FFF2-40B4-BE49-F238E27FC236}">
                <a16:creationId xmlns:a16="http://schemas.microsoft.com/office/drawing/2014/main" id="{E2076501-C2FF-A064-8AAB-F3B55C7126E8}"/>
              </a:ext>
            </a:extLst>
          </p:cNvPr>
          <p:cNvPicPr>
            <a:picLocks noChangeAspect="1"/>
          </p:cNvPicPr>
          <p:nvPr/>
        </p:nvPicPr>
        <p:blipFill>
          <a:blip r:embed="rId2"/>
          <a:stretch>
            <a:fillRect/>
          </a:stretch>
        </p:blipFill>
        <p:spPr>
          <a:xfrm>
            <a:off x="1387248" y="577623"/>
            <a:ext cx="6619812" cy="1555978"/>
          </a:xfrm>
          <a:prstGeom prst="rect">
            <a:avLst/>
          </a:prstGeom>
        </p:spPr>
      </p:pic>
      <p:pic>
        <p:nvPicPr>
          <p:cNvPr id="5" name="Resim 4">
            <a:extLst>
              <a:ext uri="{FF2B5EF4-FFF2-40B4-BE49-F238E27FC236}">
                <a16:creationId xmlns:a16="http://schemas.microsoft.com/office/drawing/2014/main" id="{D9E518F7-92F1-1239-93B4-1FA491DA2B7D}"/>
              </a:ext>
            </a:extLst>
          </p:cNvPr>
          <p:cNvPicPr>
            <a:picLocks noChangeAspect="1"/>
          </p:cNvPicPr>
          <p:nvPr/>
        </p:nvPicPr>
        <p:blipFill>
          <a:blip r:embed="rId3"/>
          <a:stretch>
            <a:fillRect/>
          </a:stretch>
        </p:blipFill>
        <p:spPr>
          <a:xfrm>
            <a:off x="1200087" y="2392816"/>
            <a:ext cx="7279884" cy="1779326"/>
          </a:xfrm>
          <a:prstGeom prst="rect">
            <a:avLst/>
          </a:prstGeom>
        </p:spPr>
      </p:pic>
    </p:spTree>
    <p:extLst>
      <p:ext uri="{BB962C8B-B14F-4D97-AF65-F5344CB8AC3E}">
        <p14:creationId xmlns:p14="http://schemas.microsoft.com/office/powerpoint/2010/main" val="3407320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D76AF165-833B-57A3-EBEF-C0C5C39406C1}"/>
              </a:ext>
            </a:extLst>
          </p:cNvPr>
          <p:cNvSpPr txBox="1"/>
          <p:nvPr/>
        </p:nvSpPr>
        <p:spPr>
          <a:xfrm>
            <a:off x="996696" y="466345"/>
            <a:ext cx="9555480" cy="4801314"/>
          </a:xfrm>
          <a:prstGeom prst="rect">
            <a:avLst/>
          </a:prstGeom>
          <a:noFill/>
        </p:spPr>
        <p:txBody>
          <a:bodyPr wrap="square">
            <a:spAutoFit/>
          </a:bodyPr>
          <a:lstStyle/>
          <a:p>
            <a:pPr algn="just"/>
            <a:endParaRPr lang="tr-TR" sz="1800" b="0"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Türkçede, tümel-olumlu önermeler için “bütün” niceleyicisinin yanında, “tüm”, “her” niceleyicileri de kullanılabilir (</a:t>
            </a:r>
            <a:r>
              <a:rPr lang="tr-TR" sz="1800" b="0" i="0" dirty="0" err="1">
                <a:solidFill>
                  <a:srgbClr val="000000"/>
                </a:solidFill>
                <a:effectLst/>
                <a:latin typeface="Times New Roman" panose="02020603050405020304" pitchFamily="18" charset="0"/>
              </a:rPr>
              <a:t>Örn</a:t>
            </a:r>
            <a:r>
              <a:rPr lang="tr-TR" sz="1800" b="0" i="0" dirty="0">
                <a:solidFill>
                  <a:srgbClr val="000000"/>
                </a:solidFill>
                <a:effectLst/>
                <a:latin typeface="Times New Roman" panose="02020603050405020304" pitchFamily="18" charset="0"/>
              </a:rPr>
              <a:t>: “Tüm insanlar çalışkandır”, “Her insan çalışkandır”). Ayrıca farklı formlarda da tümel-olumlu önermeler kurulabilir (</a:t>
            </a:r>
            <a:r>
              <a:rPr lang="tr-TR" sz="1800" b="0" i="0" dirty="0" err="1">
                <a:solidFill>
                  <a:srgbClr val="000000"/>
                </a:solidFill>
                <a:effectLst/>
                <a:latin typeface="Times New Roman" panose="02020603050405020304" pitchFamily="18" charset="0"/>
              </a:rPr>
              <a:t>Örn</a:t>
            </a:r>
            <a:r>
              <a:rPr lang="tr-TR" sz="1800" b="0" i="0" dirty="0">
                <a:solidFill>
                  <a:srgbClr val="000000"/>
                </a:solidFill>
                <a:effectLst/>
                <a:latin typeface="Times New Roman" panose="02020603050405020304" pitchFamily="18" charset="0"/>
              </a:rPr>
              <a:t>: “İnsanların tamamı (tümü) çalışkandır”, “İnsanların hepsi çalışkandır” vb.). Yukarıda örnek olarak verilen “Hiçbir insan çalışkan değildir” tümel-olumsuz önermesi ise “İnsanların hiçbiri çalışkan değildir” şeklinde de ifade edilebilir.</a:t>
            </a:r>
          </a:p>
          <a:p>
            <a:pPr algn="just"/>
            <a:endParaRPr lang="tr-TR" dirty="0">
              <a:solidFill>
                <a:srgbClr val="000000"/>
              </a:solidFill>
              <a:latin typeface="Times New Roman" panose="02020603050405020304" pitchFamily="18" charset="0"/>
            </a:endParaRPr>
          </a:p>
          <a:p>
            <a:pPr algn="just"/>
            <a:r>
              <a:rPr lang="tr-TR" dirty="0"/>
              <a:t> </a:t>
            </a:r>
            <a:r>
              <a:rPr lang="tr-TR" sz="1800" b="0" i="0" dirty="0" err="1">
                <a:solidFill>
                  <a:srgbClr val="000000"/>
                </a:solidFill>
                <a:effectLst/>
                <a:latin typeface="Times New Roman" panose="02020603050405020304" pitchFamily="18" charset="0"/>
              </a:rPr>
              <a:t>Türkçe’de</a:t>
            </a:r>
            <a:r>
              <a:rPr lang="tr-TR" sz="1800" b="0" i="0" dirty="0">
                <a:solidFill>
                  <a:srgbClr val="000000"/>
                </a:solidFill>
                <a:effectLst/>
                <a:latin typeface="Times New Roman" panose="02020603050405020304" pitchFamily="18" charset="0"/>
              </a:rPr>
              <a:t> tikel önermeler için kullanılan niceleyici “</a:t>
            </a:r>
            <a:r>
              <a:rPr lang="tr-TR" sz="1800" b="0" i="0" dirty="0" err="1">
                <a:solidFill>
                  <a:srgbClr val="000000"/>
                </a:solidFill>
                <a:effectLst/>
                <a:latin typeface="Times New Roman" panose="02020603050405020304" pitchFamily="18" charset="0"/>
              </a:rPr>
              <a:t>Bazı”dır</a:t>
            </a:r>
            <a:r>
              <a:rPr lang="tr-TR" sz="1800" b="0" i="0" dirty="0">
                <a:solidFill>
                  <a:srgbClr val="000000"/>
                </a:solidFill>
                <a:effectLst/>
                <a:latin typeface="Times New Roman" panose="02020603050405020304" pitchFamily="18" charset="0"/>
              </a:rPr>
              <a:t>. Tümellikle ifade edilen şey bir bütünün tamamı iken </a:t>
            </a:r>
            <a:r>
              <a:rPr lang="tr-TR" sz="1800" b="0" i="0" dirty="0" err="1">
                <a:solidFill>
                  <a:srgbClr val="000000"/>
                </a:solidFill>
                <a:effectLst/>
                <a:latin typeface="Times New Roman" panose="02020603050405020304" pitchFamily="18" charset="0"/>
              </a:rPr>
              <a:t>tikellikle</a:t>
            </a:r>
            <a:r>
              <a:rPr lang="tr-TR" sz="1800" b="0" i="0" dirty="0">
                <a:solidFill>
                  <a:srgbClr val="000000"/>
                </a:solidFill>
                <a:effectLst/>
                <a:latin typeface="Times New Roman" panose="02020603050405020304" pitchFamily="18" charset="0"/>
              </a:rPr>
              <a:t> ifade edilen şey o bütünün niceliği belirsiz bir parçasıdır. Örneğin “tüm insanlar” dendiğinde insanların tamamı hakkında konuşulduğu açıktır. “Bazı insanlar” dendiğinde ise hangi insan ya da insanlardan bahsedildiği, yani “bazı” ile kaç insanın kastedildiği belirsizdir. </a:t>
            </a:r>
            <a:r>
              <a:rPr lang="tr-TR" sz="1800" b="0" i="0" dirty="0" err="1">
                <a:solidFill>
                  <a:srgbClr val="000000"/>
                </a:solidFill>
                <a:effectLst/>
                <a:latin typeface="Times New Roman" panose="02020603050405020304" pitchFamily="18" charset="0"/>
              </a:rPr>
              <a:t>Türkçe’de</a:t>
            </a:r>
            <a:r>
              <a:rPr lang="tr-TR" sz="1800" b="0" i="0" dirty="0">
                <a:solidFill>
                  <a:srgbClr val="000000"/>
                </a:solidFill>
                <a:effectLst/>
                <a:latin typeface="Times New Roman" panose="02020603050405020304" pitchFamily="18" charset="0"/>
              </a:rPr>
              <a:t> “Bazı” niceleyicisi kullanıldığında muhatap (“Bazı insanlar” ifadesinde görüldüğü gibi, söz konusu niceleyici ekinin kullanımında özneye ilişen çoğul eki nedeniyle) gayri ihtiyari olarak birden fazla şeyden söz edildiği zannına kapılabilmekte, bu</a:t>
            </a:r>
            <a:r>
              <a:rPr lang="tr-TR" dirty="0"/>
              <a:t> </a:t>
            </a:r>
            <a:br>
              <a:rPr lang="tr-TR" dirty="0"/>
            </a:br>
            <a:r>
              <a:rPr lang="tr-TR" sz="1800" b="0" i="0" dirty="0">
                <a:solidFill>
                  <a:srgbClr val="000000"/>
                </a:solidFill>
                <a:effectLst/>
                <a:latin typeface="Times New Roman" panose="02020603050405020304" pitchFamily="18" charset="0"/>
              </a:rPr>
              <a:t>durum onun </a:t>
            </a:r>
            <a:r>
              <a:rPr lang="tr-TR" sz="1800" b="0" i="0" dirty="0" err="1">
                <a:solidFill>
                  <a:srgbClr val="000000"/>
                </a:solidFill>
                <a:effectLst/>
                <a:latin typeface="Times New Roman" panose="02020603050405020304" pitchFamily="18" charset="0"/>
              </a:rPr>
              <a:t>tikelliği</a:t>
            </a:r>
            <a:r>
              <a:rPr lang="tr-TR" sz="1800" b="0" i="0" dirty="0">
                <a:solidFill>
                  <a:srgbClr val="000000"/>
                </a:solidFill>
                <a:effectLst/>
                <a:latin typeface="Times New Roman" panose="02020603050405020304" pitchFamily="18" charset="0"/>
              </a:rPr>
              <a:t> yanlış anlamasına sebebiyet verebilmektedir. Mantıkta “Bazı insanlar çalışkandır” gibi tikel bir önerme ile kastedilen aslında “en az bir insanın çalışkan </a:t>
            </a:r>
            <a:r>
              <a:rPr lang="tr-TR" sz="1800" b="0" i="0" dirty="0" err="1">
                <a:solidFill>
                  <a:srgbClr val="000000"/>
                </a:solidFill>
                <a:effectLst/>
                <a:latin typeface="Times New Roman" panose="02020603050405020304" pitchFamily="18" charset="0"/>
              </a:rPr>
              <a:t>olduğu”dur</a:t>
            </a:r>
            <a:r>
              <a:rPr lang="tr-TR" sz="1800" b="0" i="0" dirty="0">
                <a:solidFill>
                  <a:srgbClr val="000000"/>
                </a:solidFill>
                <a:effectLst/>
                <a:latin typeface="Times New Roman" panose="02020603050405020304" pitchFamily="18" charset="0"/>
              </a:rPr>
              <a:t>.</a:t>
            </a:r>
            <a:r>
              <a:rPr lang="tr-TR" dirty="0"/>
              <a:t> </a:t>
            </a:r>
            <a:br>
              <a:rPr lang="tr-TR" dirty="0"/>
            </a:br>
            <a:endParaRPr lang="tr-TR" dirty="0"/>
          </a:p>
        </p:txBody>
      </p:sp>
    </p:spTree>
    <p:extLst>
      <p:ext uri="{BB962C8B-B14F-4D97-AF65-F5344CB8AC3E}">
        <p14:creationId xmlns:p14="http://schemas.microsoft.com/office/powerpoint/2010/main" val="4186204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BA9B5CAE-DB11-246D-65A3-5C8A4B4FC402}"/>
              </a:ext>
            </a:extLst>
          </p:cNvPr>
          <p:cNvSpPr txBox="1"/>
          <p:nvPr/>
        </p:nvSpPr>
        <p:spPr>
          <a:xfrm>
            <a:off x="1124712" y="585216"/>
            <a:ext cx="8017002" cy="1477328"/>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Bu dört farklı kategorik önermenin birbirleriyle kurdukları ilişkiler “karşıtlık karesi” adı verilen şemayla şu şekilde gösterilirler:</a:t>
            </a:r>
            <a:r>
              <a:rPr lang="tr-TR" dirty="0"/>
              <a:t> </a:t>
            </a:r>
          </a:p>
          <a:p>
            <a:endParaRPr lang="tr-TR" dirty="0"/>
          </a:p>
          <a:p>
            <a:br>
              <a:rPr lang="tr-TR" dirty="0"/>
            </a:br>
            <a:endParaRPr lang="tr-TR" dirty="0"/>
          </a:p>
        </p:txBody>
      </p:sp>
      <p:pic>
        <p:nvPicPr>
          <p:cNvPr id="5" name="Resim 4">
            <a:extLst>
              <a:ext uri="{FF2B5EF4-FFF2-40B4-BE49-F238E27FC236}">
                <a16:creationId xmlns:a16="http://schemas.microsoft.com/office/drawing/2014/main" id="{264BD163-9A2F-3B08-90D8-208D4093F0FA}"/>
              </a:ext>
            </a:extLst>
          </p:cNvPr>
          <p:cNvPicPr>
            <a:picLocks noChangeAspect="1"/>
          </p:cNvPicPr>
          <p:nvPr/>
        </p:nvPicPr>
        <p:blipFill>
          <a:blip r:embed="rId2"/>
          <a:stretch>
            <a:fillRect/>
          </a:stretch>
        </p:blipFill>
        <p:spPr>
          <a:xfrm>
            <a:off x="3671534" y="1358103"/>
            <a:ext cx="3393295" cy="3028516"/>
          </a:xfrm>
          <a:prstGeom prst="rect">
            <a:avLst/>
          </a:prstGeom>
        </p:spPr>
      </p:pic>
    </p:spTree>
    <p:extLst>
      <p:ext uri="{BB962C8B-B14F-4D97-AF65-F5344CB8AC3E}">
        <p14:creationId xmlns:p14="http://schemas.microsoft.com/office/powerpoint/2010/main" val="3151166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928453E1-50A7-BEB0-DB95-0FA282243789}"/>
              </a:ext>
            </a:extLst>
          </p:cNvPr>
          <p:cNvSpPr txBox="1"/>
          <p:nvPr/>
        </p:nvSpPr>
        <p:spPr>
          <a:xfrm>
            <a:off x="905256" y="237744"/>
            <a:ext cx="8238744" cy="3477875"/>
          </a:xfrm>
          <a:prstGeom prst="rect">
            <a:avLst/>
          </a:prstGeom>
          <a:noFill/>
        </p:spPr>
        <p:txBody>
          <a:bodyPr wrap="square">
            <a:spAutoFit/>
          </a:bodyPr>
          <a:lstStyle/>
          <a:p>
            <a:endParaRPr lang="tr-TR" sz="2000" b="1" i="0" dirty="0">
              <a:solidFill>
                <a:srgbClr val="000000"/>
              </a:solidFill>
              <a:effectLst/>
              <a:latin typeface="Times New Roman" panose="02020603050405020304" pitchFamily="18" charset="0"/>
            </a:endParaRPr>
          </a:p>
          <a:p>
            <a:r>
              <a:rPr lang="tr-TR" sz="2000" b="1" i="0" dirty="0">
                <a:solidFill>
                  <a:srgbClr val="000000"/>
                </a:solidFill>
                <a:effectLst/>
                <a:latin typeface="Times New Roman" panose="02020603050405020304" pitchFamily="18" charset="0"/>
              </a:rPr>
              <a:t>3. Modern Mantıkta Önermeler</a:t>
            </a:r>
          </a:p>
          <a:p>
            <a:endParaRPr lang="tr-TR" sz="1800" b="0"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Modern mantıkta önermeler, esaslarını Aristoteles’in belirlediği geleneksel mantıktan farklı olarak içeriğinden bağımsız, sadece yargı bildiriyor yani bir doğruluk değeri taşıyor olmaları itibariyle değerlendirilirler. İki değerli mantık sistemine göre “doğru” ya da “yanlış” doğruluk değerlerinden birisini taşıdığı öngörülen basit önermeler, modern mantıkta “p”, “q”, “r” gibi küçük harflerle temsil edilirler. Herhangi bir bileşik sembolik ifadede yer alan tüm basit önermelerin, sahip olabilecekleri doğruluk değerleri itibariyle birbirleriyle kurabilecekleri tüm mümkün doğruluk durumları “doğruluk tablosu” olarak adlandırılan şemalar ile gösterilirler</a:t>
            </a:r>
            <a:r>
              <a:rPr lang="tr-TR" dirty="0"/>
              <a:t> </a:t>
            </a:r>
            <a:br>
              <a:rPr lang="tr-TR" dirty="0"/>
            </a:br>
            <a:endParaRPr lang="tr-TR" dirty="0"/>
          </a:p>
        </p:txBody>
      </p:sp>
    </p:spTree>
    <p:extLst>
      <p:ext uri="{BB962C8B-B14F-4D97-AF65-F5344CB8AC3E}">
        <p14:creationId xmlns:p14="http://schemas.microsoft.com/office/powerpoint/2010/main" val="1575552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FB5CF522-ECBE-4F18-0F18-9E2B8532DAB5}"/>
              </a:ext>
            </a:extLst>
          </p:cNvPr>
          <p:cNvSpPr txBox="1"/>
          <p:nvPr/>
        </p:nvSpPr>
        <p:spPr>
          <a:xfrm>
            <a:off x="960120" y="329184"/>
            <a:ext cx="9253728" cy="7048083"/>
          </a:xfrm>
          <a:prstGeom prst="rect">
            <a:avLst/>
          </a:prstGeom>
          <a:noFill/>
        </p:spPr>
        <p:txBody>
          <a:bodyPr wrap="square">
            <a:spAutoFit/>
          </a:bodyPr>
          <a:lstStyle/>
          <a:p>
            <a:r>
              <a:rPr lang="tr-TR" sz="2000" b="1" i="0" dirty="0">
                <a:solidFill>
                  <a:srgbClr val="000000"/>
                </a:solidFill>
                <a:effectLst/>
                <a:latin typeface="Times New Roman" panose="02020603050405020304" pitchFamily="18" charset="0"/>
              </a:rPr>
              <a:t>Mümkün Doğruluk Durumları</a:t>
            </a:r>
          </a:p>
          <a:p>
            <a:pPr algn="just"/>
            <a:r>
              <a:rPr lang="tr-TR" sz="1800" b="0" i="0" dirty="0">
                <a:solidFill>
                  <a:srgbClr val="000000"/>
                </a:solidFill>
                <a:effectLst/>
                <a:latin typeface="Times New Roman" panose="02020603050405020304" pitchFamily="18" charset="0"/>
              </a:rPr>
              <a:t>Bir konuşma evreninde “p” gibi sadece 1 önermenin olduğu varsayıldığında (bir önerme ya “doğru” ya da “yanlış” değerlerinden birisini alacağından) ve “</a:t>
            </a:r>
            <a:r>
              <a:rPr lang="tr-TR" sz="1800" b="0" i="0" dirty="0" err="1">
                <a:solidFill>
                  <a:srgbClr val="000000"/>
                </a:solidFill>
                <a:effectLst/>
                <a:latin typeface="Times New Roman" panose="02020603050405020304" pitchFamily="18" charset="0"/>
              </a:rPr>
              <a:t>doğru”nun</a:t>
            </a:r>
            <a:r>
              <a:rPr lang="tr-TR" sz="1800" b="0" i="0" dirty="0">
                <a:solidFill>
                  <a:srgbClr val="000000"/>
                </a:solidFill>
                <a:effectLst/>
                <a:latin typeface="Times New Roman" panose="02020603050405020304" pitchFamily="18" charset="0"/>
              </a:rPr>
              <a:t> “D”, “</a:t>
            </a:r>
            <a:r>
              <a:rPr lang="tr-TR" sz="1800" b="0" i="0" dirty="0" err="1">
                <a:solidFill>
                  <a:srgbClr val="000000"/>
                </a:solidFill>
                <a:effectLst/>
                <a:latin typeface="Times New Roman" panose="02020603050405020304" pitchFamily="18" charset="0"/>
              </a:rPr>
              <a:t>yanlış”ın</a:t>
            </a:r>
            <a:r>
              <a:rPr lang="tr-TR" sz="1800" b="0" i="0" dirty="0">
                <a:solidFill>
                  <a:srgbClr val="000000"/>
                </a:solidFill>
                <a:effectLst/>
                <a:latin typeface="Times New Roman" panose="02020603050405020304" pitchFamily="18" charset="0"/>
              </a:rPr>
              <a:t> ise “Y” ile gösterilmesi durumunda bu önerme için doğruluk tablosu şu şekilde olacaktır:</a:t>
            </a:r>
            <a:r>
              <a:rPr lang="tr-TR" dirty="0"/>
              <a:t> </a:t>
            </a:r>
          </a:p>
          <a:p>
            <a:endParaRPr lang="tr-TR" dirty="0"/>
          </a:p>
          <a:p>
            <a:r>
              <a:rPr lang="tr-TR" dirty="0"/>
              <a:t>                                                                                                       Tablo 5</a:t>
            </a:r>
          </a:p>
          <a:p>
            <a:endParaRPr lang="tr-TR" dirty="0"/>
          </a:p>
          <a:p>
            <a:endParaRPr lang="tr-TR" dirty="0"/>
          </a:p>
          <a:p>
            <a:endParaRPr lang="tr-TR" dirty="0"/>
          </a:p>
          <a:p>
            <a:endParaRPr lang="tr-TR" dirty="0"/>
          </a:p>
          <a:p>
            <a:pPr algn="just"/>
            <a:r>
              <a:rPr lang="tr-TR" sz="1800" b="0" i="0" dirty="0">
                <a:solidFill>
                  <a:srgbClr val="000000"/>
                </a:solidFill>
                <a:effectLst/>
                <a:latin typeface="Times New Roman" panose="02020603050405020304" pitchFamily="18" charset="0"/>
              </a:rPr>
              <a:t>Bu konuşma evreninde “q” gibi 2. bir önermenin de olduğu varsayıldığında ise “p” ve “</a:t>
            </a:r>
            <a:r>
              <a:rPr lang="tr-TR" sz="1800" b="0" i="0" dirty="0" err="1">
                <a:solidFill>
                  <a:srgbClr val="000000"/>
                </a:solidFill>
                <a:effectLst/>
                <a:latin typeface="Times New Roman" panose="02020603050405020304" pitchFamily="18" charset="0"/>
              </a:rPr>
              <a:t>q”nun</a:t>
            </a:r>
            <a:r>
              <a:rPr lang="tr-TR" sz="1800" b="0" i="0" dirty="0">
                <a:solidFill>
                  <a:srgbClr val="000000"/>
                </a:solidFill>
                <a:effectLst/>
                <a:latin typeface="Times New Roman" panose="02020603050405020304" pitchFamily="18" charset="0"/>
              </a:rPr>
              <a:t> birbirlerine göre mümkün doğruluk durumları (doğruluk satırları) şu şekilde sıralanacaktır:</a:t>
            </a:r>
          </a:p>
          <a:p>
            <a:endParaRPr lang="tr-TR" sz="1800" b="1"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1. </a:t>
            </a:r>
            <a:r>
              <a:rPr lang="tr-TR" sz="1800" b="0" i="0" dirty="0">
                <a:solidFill>
                  <a:srgbClr val="000000"/>
                </a:solidFill>
                <a:effectLst/>
                <a:latin typeface="Times New Roman" panose="02020603050405020304" pitchFamily="18" charset="0"/>
              </a:rPr>
              <a:t>“p” “doğru” iken “q” da “doğru” olabilir,</a:t>
            </a:r>
          </a:p>
          <a:p>
            <a:r>
              <a:rPr lang="tr-TR" sz="1800" b="1" i="0" dirty="0">
                <a:solidFill>
                  <a:srgbClr val="000000"/>
                </a:solidFill>
                <a:effectLst/>
                <a:latin typeface="Times New Roman" panose="02020603050405020304" pitchFamily="18" charset="0"/>
              </a:rPr>
              <a:t>2. </a:t>
            </a:r>
            <a:r>
              <a:rPr lang="tr-TR" sz="1800" b="0" i="0" dirty="0">
                <a:solidFill>
                  <a:srgbClr val="000000"/>
                </a:solidFill>
                <a:effectLst/>
                <a:latin typeface="Times New Roman" panose="02020603050405020304" pitchFamily="18" charset="0"/>
              </a:rPr>
              <a:t>“p” “doğru” iken “q” “yanlış” olabilir,</a:t>
            </a:r>
            <a:r>
              <a:rPr lang="tr-TR" dirty="0"/>
              <a:t>                    Tablo 6</a:t>
            </a:r>
            <a:endParaRPr lang="tr-TR" sz="1800" b="0"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3. </a:t>
            </a:r>
            <a:r>
              <a:rPr lang="tr-TR" sz="1800" b="0" i="0" dirty="0">
                <a:solidFill>
                  <a:srgbClr val="000000"/>
                </a:solidFill>
                <a:effectLst/>
                <a:latin typeface="Times New Roman" panose="02020603050405020304" pitchFamily="18" charset="0"/>
              </a:rPr>
              <a:t>“p” “yanlış” iken “q” “doğru” olabilir,</a:t>
            </a:r>
          </a:p>
          <a:p>
            <a:r>
              <a:rPr lang="tr-TR" sz="1800" b="1" i="0" dirty="0">
                <a:solidFill>
                  <a:srgbClr val="000000"/>
                </a:solidFill>
                <a:effectLst/>
                <a:latin typeface="Times New Roman" panose="02020603050405020304" pitchFamily="18" charset="0"/>
              </a:rPr>
              <a:t>4. </a:t>
            </a:r>
            <a:r>
              <a:rPr lang="tr-TR" sz="1800" b="0" i="0" dirty="0">
                <a:solidFill>
                  <a:srgbClr val="000000"/>
                </a:solidFill>
                <a:effectLst/>
                <a:latin typeface="Times New Roman" panose="02020603050405020304" pitchFamily="18" charset="0"/>
              </a:rPr>
              <a:t>“p” “yanlış” iken “q” da “yanlış” olabilir.</a:t>
            </a:r>
            <a:r>
              <a:rPr lang="tr-TR" dirty="0"/>
              <a:t> </a:t>
            </a:r>
            <a:br>
              <a:rPr lang="tr-TR" dirty="0"/>
            </a:br>
            <a:endParaRPr lang="tr-TR" dirty="0"/>
          </a:p>
          <a:p>
            <a:r>
              <a:rPr lang="tr-TR" sz="1800" b="0" i="0" dirty="0">
                <a:solidFill>
                  <a:srgbClr val="000000"/>
                </a:solidFill>
                <a:effectLst/>
                <a:latin typeface="Times New Roman" panose="02020603050405020304" pitchFamily="18" charset="0"/>
              </a:rPr>
              <a:t>Bu dört farklı durum şu tablo ile gösterilebilir:</a:t>
            </a:r>
            <a:r>
              <a:rPr lang="tr-TR" dirty="0"/>
              <a:t> </a:t>
            </a:r>
            <a:br>
              <a:rPr lang="tr-TR" dirty="0"/>
            </a:br>
            <a:endParaRPr lang="tr-TR" dirty="0"/>
          </a:p>
          <a:p>
            <a:endParaRPr lang="tr-TR" dirty="0"/>
          </a:p>
          <a:p>
            <a:endParaRPr lang="tr-TR" dirty="0"/>
          </a:p>
          <a:p>
            <a:endParaRPr lang="tr-TR" dirty="0"/>
          </a:p>
          <a:p>
            <a:br>
              <a:rPr lang="tr-TR" dirty="0"/>
            </a:br>
            <a:endParaRPr lang="tr-TR" dirty="0"/>
          </a:p>
        </p:txBody>
      </p:sp>
      <p:pic>
        <p:nvPicPr>
          <p:cNvPr id="5" name="Resim 4">
            <a:extLst>
              <a:ext uri="{FF2B5EF4-FFF2-40B4-BE49-F238E27FC236}">
                <a16:creationId xmlns:a16="http://schemas.microsoft.com/office/drawing/2014/main" id="{6EB154C5-23C9-8034-6BF6-A91178E94D4C}"/>
              </a:ext>
            </a:extLst>
          </p:cNvPr>
          <p:cNvPicPr>
            <a:picLocks noChangeAspect="1"/>
          </p:cNvPicPr>
          <p:nvPr/>
        </p:nvPicPr>
        <p:blipFill>
          <a:blip r:embed="rId2"/>
          <a:stretch>
            <a:fillRect/>
          </a:stretch>
        </p:blipFill>
        <p:spPr>
          <a:xfrm>
            <a:off x="6845808" y="1668637"/>
            <a:ext cx="752040" cy="1288069"/>
          </a:xfrm>
          <a:prstGeom prst="rect">
            <a:avLst/>
          </a:prstGeom>
        </p:spPr>
      </p:pic>
      <p:pic>
        <p:nvPicPr>
          <p:cNvPr id="7" name="Resim 6">
            <a:extLst>
              <a:ext uri="{FF2B5EF4-FFF2-40B4-BE49-F238E27FC236}">
                <a16:creationId xmlns:a16="http://schemas.microsoft.com/office/drawing/2014/main" id="{1ED986A2-62D6-CD53-E6BD-6496084DBAC1}"/>
              </a:ext>
            </a:extLst>
          </p:cNvPr>
          <p:cNvPicPr>
            <a:picLocks noChangeAspect="1"/>
          </p:cNvPicPr>
          <p:nvPr/>
        </p:nvPicPr>
        <p:blipFill>
          <a:blip r:embed="rId3"/>
          <a:stretch>
            <a:fillRect/>
          </a:stretch>
        </p:blipFill>
        <p:spPr>
          <a:xfrm>
            <a:off x="6742801" y="3696438"/>
            <a:ext cx="1285875" cy="2609850"/>
          </a:xfrm>
          <a:prstGeom prst="rect">
            <a:avLst/>
          </a:prstGeom>
        </p:spPr>
      </p:pic>
    </p:spTree>
    <p:extLst>
      <p:ext uri="{BB962C8B-B14F-4D97-AF65-F5344CB8AC3E}">
        <p14:creationId xmlns:p14="http://schemas.microsoft.com/office/powerpoint/2010/main" val="20445303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D315A8E9-3DB5-A82B-1181-B29E957E755C}"/>
              </a:ext>
            </a:extLst>
          </p:cNvPr>
          <p:cNvSpPr txBox="1"/>
          <p:nvPr/>
        </p:nvSpPr>
        <p:spPr>
          <a:xfrm>
            <a:off x="478971" y="435429"/>
            <a:ext cx="9323397" cy="5078313"/>
          </a:xfrm>
          <a:prstGeom prst="rect">
            <a:avLst/>
          </a:prstGeom>
          <a:noFill/>
        </p:spPr>
        <p:txBody>
          <a:bodyPr wrap="square">
            <a:spAutoFit/>
          </a:bodyPr>
          <a:lstStyle/>
          <a:p>
            <a:pPr algn="just"/>
            <a:r>
              <a:rPr lang="tr-TR" sz="1800" b="0" i="0" dirty="0">
                <a:solidFill>
                  <a:srgbClr val="000000"/>
                </a:solidFill>
                <a:effectLst/>
                <a:latin typeface="Times New Roman" panose="02020603050405020304" pitchFamily="18" charset="0"/>
              </a:rPr>
              <a:t>Bir konuşma evreninde “n” sayıda önerme yer alıyorsa bu önermelerin birbirlerine göre oluşturacakları mümkün doğruluk durumlarının sayısı 2</a:t>
            </a:r>
            <a:r>
              <a:rPr lang="tr-TR" sz="1050" b="0" i="0" dirty="0">
                <a:solidFill>
                  <a:srgbClr val="000000"/>
                </a:solidFill>
                <a:effectLst/>
                <a:latin typeface="Times New Roman" panose="02020603050405020304" pitchFamily="18" charset="0"/>
              </a:rPr>
              <a:t>n </a:t>
            </a:r>
            <a:r>
              <a:rPr lang="tr-TR" sz="1800" b="0" i="0" dirty="0">
                <a:solidFill>
                  <a:srgbClr val="000000"/>
                </a:solidFill>
                <a:effectLst/>
                <a:latin typeface="Times New Roman" panose="02020603050405020304" pitchFamily="18" charset="0"/>
              </a:rPr>
              <a:t>olmaktadır. Formülde taban olan “2”, sistemde varsayılan doğruluk değeri sayısıdır. Yukarıdaki tablolarda da gösterildiği üzere 1 önerme için mümkün doğruluk durumu sayısı 2</a:t>
            </a:r>
            <a:r>
              <a:rPr lang="tr-TR" sz="1050" b="0" i="0" dirty="0">
                <a:solidFill>
                  <a:srgbClr val="000000"/>
                </a:solidFill>
                <a:effectLst/>
                <a:latin typeface="Times New Roman" panose="02020603050405020304" pitchFamily="18" charset="0"/>
              </a:rPr>
              <a:t>1 </a:t>
            </a:r>
            <a:r>
              <a:rPr lang="tr-TR" sz="1800" b="0" i="0" dirty="0">
                <a:solidFill>
                  <a:srgbClr val="000000"/>
                </a:solidFill>
                <a:effectLst/>
                <a:latin typeface="Times New Roman" panose="02020603050405020304" pitchFamily="18" charset="0"/>
              </a:rPr>
              <a:t>yani 2, 2 önerme için mümkün doğruluk durumu 2</a:t>
            </a:r>
            <a:r>
              <a:rPr lang="tr-TR" sz="1050" b="0" i="0" dirty="0">
                <a:solidFill>
                  <a:srgbClr val="000000"/>
                </a:solidFill>
                <a:effectLst/>
                <a:latin typeface="Times New Roman" panose="02020603050405020304" pitchFamily="18" charset="0"/>
              </a:rPr>
              <a:t>2 </a:t>
            </a:r>
            <a:r>
              <a:rPr lang="tr-TR" sz="1800" b="0" i="0" dirty="0">
                <a:solidFill>
                  <a:srgbClr val="000000"/>
                </a:solidFill>
                <a:effectLst/>
                <a:latin typeface="Times New Roman" panose="02020603050405020304" pitchFamily="18" charset="0"/>
              </a:rPr>
              <a:t>yani 4’dür. Örnek olarak 3 doğruluk değerli ve 3 önermeli bir sistem için mümkün doğruluk durumu sayısı ise</a:t>
            </a:r>
          </a:p>
          <a:p>
            <a:r>
              <a:rPr lang="tr-TR" sz="1800" b="1" i="0" dirty="0">
                <a:solidFill>
                  <a:srgbClr val="000000"/>
                </a:solidFill>
                <a:effectLst/>
                <a:latin typeface="Times New Roman" panose="02020603050405020304" pitchFamily="18" charset="0"/>
              </a:rPr>
              <a:t>   3                                                                                                                                              Tablo 7</a:t>
            </a:r>
          </a:p>
          <a:p>
            <a:r>
              <a:rPr lang="tr-TR" sz="1800" b="1" i="0" dirty="0">
                <a:solidFill>
                  <a:srgbClr val="000000"/>
                </a:solidFill>
                <a:effectLst/>
                <a:latin typeface="Times New Roman" panose="02020603050405020304" pitchFamily="18" charset="0"/>
              </a:rPr>
              <a:t> 3</a:t>
            </a:r>
            <a:r>
              <a:rPr lang="tr-TR" sz="1050" b="1"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 3 x 3 x 3 = 27 </a:t>
            </a:r>
            <a:r>
              <a:rPr lang="tr-TR" sz="1800" b="0" i="0" dirty="0">
                <a:solidFill>
                  <a:srgbClr val="000000"/>
                </a:solidFill>
                <a:effectLst/>
                <a:latin typeface="Times New Roman" panose="02020603050405020304" pitchFamily="18" charset="0"/>
              </a:rPr>
              <a:t>olmaktadır.</a:t>
            </a:r>
            <a:r>
              <a:rPr lang="tr-TR" dirty="0"/>
              <a:t> </a:t>
            </a:r>
          </a:p>
          <a:p>
            <a:endParaRPr lang="tr-TR" dirty="0"/>
          </a:p>
          <a:p>
            <a:pPr algn="just"/>
            <a:r>
              <a:rPr lang="tr-TR" sz="1800" b="0" i="0" dirty="0">
                <a:solidFill>
                  <a:srgbClr val="000000"/>
                </a:solidFill>
                <a:effectLst/>
                <a:latin typeface="Times New Roman" panose="02020603050405020304" pitchFamily="18" charset="0"/>
              </a:rPr>
              <a:t>Mantıkta, “3”ten büyük “n” sayıda önerme taşıyan bir konuşma evreni için her bir mümkün doğruluk durumu, 3 farklı önerme arasındaki mümkün doğruluk durumlarına indirgenebilir. Dolayısıyla “r” gibi üçüncü bir önermenin de yer alacağı doğruluk tablosu, doğruluk tablolarıyla yapacağımız işlemlerin tam olarak anlaşılabilmesi için yeterli olmaktadır. 2n formülü uyarınca 3 önermeli bir konuşma evreni için (23 = 2 x 2 x 2 = 8 gereği) 8 farklı doğruluk satırı olması gerektiğine göre ilgili tablo şu şekilde olacaktır:</a:t>
            </a:r>
            <a:r>
              <a:rPr lang="tr-TR" dirty="0"/>
              <a:t> </a:t>
            </a:r>
            <a:br>
              <a:rPr lang="tr-TR" dirty="0"/>
            </a:br>
            <a:endParaRPr lang="tr-TR" dirty="0"/>
          </a:p>
          <a:p>
            <a:br>
              <a:rPr lang="tr-TR" dirty="0"/>
            </a:br>
            <a:endParaRPr lang="tr-TR" dirty="0"/>
          </a:p>
        </p:txBody>
      </p:sp>
      <p:pic>
        <p:nvPicPr>
          <p:cNvPr id="5" name="Resim 4">
            <a:extLst>
              <a:ext uri="{FF2B5EF4-FFF2-40B4-BE49-F238E27FC236}">
                <a16:creationId xmlns:a16="http://schemas.microsoft.com/office/drawing/2014/main" id="{EB439B40-75F5-7FEA-ACF5-3100B78BE05C}"/>
              </a:ext>
            </a:extLst>
          </p:cNvPr>
          <p:cNvPicPr>
            <a:picLocks noChangeAspect="1"/>
          </p:cNvPicPr>
          <p:nvPr/>
        </p:nvPicPr>
        <p:blipFill>
          <a:blip r:embed="rId2"/>
          <a:stretch>
            <a:fillRect/>
          </a:stretch>
        </p:blipFill>
        <p:spPr>
          <a:xfrm>
            <a:off x="9966415" y="2146363"/>
            <a:ext cx="1822814" cy="4047719"/>
          </a:xfrm>
          <a:prstGeom prst="rect">
            <a:avLst/>
          </a:prstGeom>
        </p:spPr>
      </p:pic>
    </p:spTree>
    <p:extLst>
      <p:ext uri="{BB962C8B-B14F-4D97-AF65-F5344CB8AC3E}">
        <p14:creationId xmlns:p14="http://schemas.microsoft.com/office/powerpoint/2010/main" val="9873121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AB8FFF2D-877B-41C6-E829-CBD0ABAA45AD}"/>
              </a:ext>
            </a:extLst>
          </p:cNvPr>
          <p:cNvSpPr txBox="1"/>
          <p:nvPr/>
        </p:nvSpPr>
        <p:spPr>
          <a:xfrm>
            <a:off x="813816" y="448056"/>
            <a:ext cx="8339328" cy="2585323"/>
          </a:xfrm>
          <a:prstGeom prst="rect">
            <a:avLst/>
          </a:prstGeom>
          <a:noFill/>
        </p:spPr>
        <p:txBody>
          <a:bodyPr wrap="square">
            <a:spAutoFit/>
          </a:bodyPr>
          <a:lstStyle/>
          <a:p>
            <a:pPr algn="just"/>
            <a:r>
              <a:rPr lang="tr-TR" sz="1800" b="0" i="0" dirty="0">
                <a:solidFill>
                  <a:srgbClr val="000000"/>
                </a:solidFill>
                <a:effectLst/>
                <a:latin typeface="Times New Roman" panose="02020603050405020304" pitchFamily="18" charset="0"/>
              </a:rPr>
              <a:t>Burada geleneksel mantıkta </a:t>
            </a:r>
            <a:r>
              <a:rPr lang="tr-TR" sz="1800" b="0" i="0" dirty="0" err="1">
                <a:solidFill>
                  <a:srgbClr val="000000"/>
                </a:solidFill>
                <a:effectLst/>
                <a:latin typeface="Times New Roman" panose="02020603050405020304" pitchFamily="18" charset="0"/>
              </a:rPr>
              <a:t>Venn</a:t>
            </a:r>
            <a:r>
              <a:rPr lang="tr-TR" sz="1800" b="0" i="0" dirty="0">
                <a:solidFill>
                  <a:srgbClr val="000000"/>
                </a:solidFill>
                <a:effectLst/>
                <a:latin typeface="Times New Roman" panose="02020603050405020304" pitchFamily="18" charset="0"/>
              </a:rPr>
              <a:t> diyagramlarıyla yapılan gösterimler ile </a:t>
            </a:r>
            <a:r>
              <a:rPr lang="tr-TR" sz="1800" b="1" i="0" dirty="0">
                <a:solidFill>
                  <a:srgbClr val="000000"/>
                </a:solidFill>
                <a:effectLst/>
                <a:latin typeface="Times New Roman" panose="02020603050405020304" pitchFamily="18" charset="0"/>
              </a:rPr>
              <a:t>tablo 5</a:t>
            </a:r>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6 </a:t>
            </a:r>
            <a:r>
              <a:rPr lang="tr-TR" sz="1800" b="0" i="0" dirty="0">
                <a:solidFill>
                  <a:srgbClr val="000000"/>
                </a:solidFill>
                <a:effectLst/>
                <a:latin typeface="Times New Roman" panose="02020603050405020304" pitchFamily="18" charset="0"/>
              </a:rPr>
              <a:t>ve </a:t>
            </a:r>
            <a:r>
              <a:rPr lang="tr-TR" sz="1800" b="1" i="0" dirty="0">
                <a:solidFill>
                  <a:srgbClr val="000000"/>
                </a:solidFill>
                <a:effectLst/>
                <a:latin typeface="Times New Roman" panose="02020603050405020304" pitchFamily="18" charset="0"/>
              </a:rPr>
              <a:t>7</a:t>
            </a:r>
            <a:r>
              <a:rPr lang="tr-TR" sz="1800" b="0" i="0" dirty="0">
                <a:solidFill>
                  <a:srgbClr val="000000"/>
                </a:solidFill>
                <a:effectLst/>
                <a:latin typeface="Times New Roman" panose="02020603050405020304" pitchFamily="18" charset="0"/>
              </a:rPr>
              <a:t>’deki gösterimlerinin mütekabiliyetine dikkat edilmelidir. Daha önce de değinildiği gibi aralarındaki fark, </a:t>
            </a:r>
            <a:r>
              <a:rPr lang="tr-TR" sz="1800" b="0" i="0" dirty="0" err="1">
                <a:solidFill>
                  <a:srgbClr val="000000"/>
                </a:solidFill>
                <a:effectLst/>
                <a:latin typeface="Times New Roman" panose="02020603050405020304" pitchFamily="18" charset="0"/>
              </a:rPr>
              <a:t>Boole</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cebirini</a:t>
            </a:r>
            <a:r>
              <a:rPr lang="tr-TR" sz="1800" b="0" i="0" dirty="0">
                <a:solidFill>
                  <a:srgbClr val="000000"/>
                </a:solidFill>
                <a:effectLst/>
                <a:latin typeface="Times New Roman" panose="02020603050405020304" pitchFamily="18" charset="0"/>
              </a:rPr>
              <a:t> görselleştiren </a:t>
            </a:r>
            <a:r>
              <a:rPr lang="tr-TR" sz="1800" b="0" i="0" dirty="0" err="1">
                <a:solidFill>
                  <a:srgbClr val="000000"/>
                </a:solidFill>
                <a:effectLst/>
                <a:latin typeface="Times New Roman" panose="02020603050405020304" pitchFamily="18" charset="0"/>
              </a:rPr>
              <a:t>Venn</a:t>
            </a:r>
            <a:r>
              <a:rPr lang="tr-TR" sz="1800" b="0" i="0" dirty="0">
                <a:solidFill>
                  <a:srgbClr val="000000"/>
                </a:solidFill>
                <a:effectLst/>
                <a:latin typeface="Times New Roman" panose="02020603050405020304" pitchFamily="18" charset="0"/>
              </a:rPr>
              <a:t> diyagramlarında sınıfların yani önermeleri oluşturan terimlerin kaplamlarının, sembolik gösterimlerde ise içeriği dikkate alınmayan önermelerin doğruluk değerlerinin hesaba katılıyor olmasıdır. Ancak her ikisi de aynı sayıda unsurla işlem yapan ve nihayetinde aynı muhakemenin ürünüdürler.</a:t>
            </a:r>
          </a:p>
          <a:p>
            <a:endParaRPr lang="tr-TR" dirty="0">
              <a:solidFill>
                <a:srgbClr val="000000"/>
              </a:solidFill>
              <a:latin typeface="Times New Roman" panose="02020603050405020304" pitchFamily="18" charset="0"/>
            </a:endParaRPr>
          </a:p>
          <a:p>
            <a:r>
              <a:rPr lang="tr-TR" dirty="0">
                <a:solidFill>
                  <a:srgbClr val="000000"/>
                </a:solidFill>
                <a:latin typeface="Times New Roman" panose="02020603050405020304" pitchFamily="18" charset="0"/>
              </a:rPr>
              <a:t>                                                   Tablo 8</a:t>
            </a:r>
            <a:r>
              <a:rPr lang="tr-TR" dirty="0"/>
              <a:t> </a:t>
            </a:r>
            <a:br>
              <a:rPr lang="tr-TR" dirty="0"/>
            </a:br>
            <a:endParaRPr lang="tr-TR" dirty="0"/>
          </a:p>
        </p:txBody>
      </p:sp>
      <p:pic>
        <p:nvPicPr>
          <p:cNvPr id="5" name="Resim 4">
            <a:extLst>
              <a:ext uri="{FF2B5EF4-FFF2-40B4-BE49-F238E27FC236}">
                <a16:creationId xmlns:a16="http://schemas.microsoft.com/office/drawing/2014/main" id="{9901B828-62A6-F606-780B-FBE95671349F}"/>
              </a:ext>
            </a:extLst>
          </p:cNvPr>
          <p:cNvPicPr>
            <a:picLocks noChangeAspect="1"/>
          </p:cNvPicPr>
          <p:nvPr/>
        </p:nvPicPr>
        <p:blipFill>
          <a:blip r:embed="rId2"/>
          <a:stretch>
            <a:fillRect/>
          </a:stretch>
        </p:blipFill>
        <p:spPr>
          <a:xfrm>
            <a:off x="813816" y="2695238"/>
            <a:ext cx="6768846" cy="2258767"/>
          </a:xfrm>
          <a:prstGeom prst="rect">
            <a:avLst/>
          </a:prstGeom>
        </p:spPr>
      </p:pic>
    </p:spTree>
    <p:extLst>
      <p:ext uri="{BB962C8B-B14F-4D97-AF65-F5344CB8AC3E}">
        <p14:creationId xmlns:p14="http://schemas.microsoft.com/office/powerpoint/2010/main" val="42763246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625304FA-CA49-C660-60E7-BAB14F2D5143}"/>
              </a:ext>
            </a:extLst>
          </p:cNvPr>
          <p:cNvSpPr txBox="1"/>
          <p:nvPr/>
        </p:nvSpPr>
        <p:spPr>
          <a:xfrm>
            <a:off x="704088" y="667512"/>
            <a:ext cx="9829800" cy="1477328"/>
          </a:xfrm>
          <a:prstGeom prst="rect">
            <a:avLst/>
          </a:prstGeom>
          <a:noFill/>
        </p:spPr>
        <p:txBody>
          <a:bodyPr wrap="square">
            <a:spAutoFit/>
          </a:bodyPr>
          <a:lstStyle/>
          <a:p>
            <a:pPr algn="just"/>
            <a:r>
              <a:rPr lang="tr-TR" sz="1800" b="0" i="0" dirty="0">
                <a:solidFill>
                  <a:srgbClr val="000000"/>
                </a:solidFill>
                <a:effectLst/>
                <a:latin typeface="Times New Roman" panose="02020603050405020304" pitchFamily="18" charset="0"/>
              </a:rPr>
              <a:t>4 önermeli ve 24 gereği 16 mümkün doğruluk durumu içeren bir konuşma evreninde doğruluk sütunları ilk önerme için 8 “doğru” 8 “yanlış”, ikinci önerme için 4 “doğru” 4 “</a:t>
            </a:r>
            <a:r>
              <a:rPr lang="tr-TR" sz="1800" b="0" i="0" dirty="0" err="1">
                <a:solidFill>
                  <a:srgbClr val="000000"/>
                </a:solidFill>
                <a:effectLst/>
                <a:latin typeface="Times New Roman" panose="02020603050405020304" pitchFamily="18" charset="0"/>
              </a:rPr>
              <a:t>yanlış”ın</a:t>
            </a:r>
            <a:r>
              <a:rPr lang="tr-TR" sz="1800" b="0" i="0" dirty="0">
                <a:solidFill>
                  <a:srgbClr val="000000"/>
                </a:solidFill>
                <a:effectLst/>
                <a:latin typeface="Times New Roman" panose="02020603050405020304" pitchFamily="18" charset="0"/>
              </a:rPr>
              <a:t> 2 tekrarı, üçüncü önerme için 2 “doğru” 2 “</a:t>
            </a:r>
            <a:r>
              <a:rPr lang="tr-TR" sz="1800" b="0" i="0" dirty="0" err="1">
                <a:solidFill>
                  <a:srgbClr val="000000"/>
                </a:solidFill>
                <a:effectLst/>
                <a:latin typeface="Times New Roman" panose="02020603050405020304" pitchFamily="18" charset="0"/>
              </a:rPr>
              <a:t>yanlış”ın</a:t>
            </a:r>
            <a:r>
              <a:rPr lang="tr-TR" sz="1800" b="0" i="0" dirty="0">
                <a:solidFill>
                  <a:srgbClr val="000000"/>
                </a:solidFill>
                <a:effectLst/>
                <a:latin typeface="Times New Roman" panose="02020603050405020304" pitchFamily="18" charset="0"/>
              </a:rPr>
              <a:t> 4 tekrarı, son önerme içinse “doğru”, “</a:t>
            </a:r>
            <a:r>
              <a:rPr lang="tr-TR" sz="1800" b="0" i="0" dirty="0" err="1">
                <a:solidFill>
                  <a:srgbClr val="000000"/>
                </a:solidFill>
                <a:effectLst/>
                <a:latin typeface="Times New Roman" panose="02020603050405020304" pitchFamily="18" charset="0"/>
              </a:rPr>
              <a:t>yanlış”ın</a:t>
            </a:r>
            <a:r>
              <a:rPr lang="tr-TR" sz="1800" b="0" i="0" dirty="0">
                <a:solidFill>
                  <a:srgbClr val="000000"/>
                </a:solidFill>
                <a:effectLst/>
                <a:latin typeface="Times New Roman" panose="02020603050405020304" pitchFamily="18" charset="0"/>
              </a:rPr>
              <a:t> 8 tekrarı şeklindedir.</a:t>
            </a:r>
            <a:r>
              <a:rPr lang="tr-TR" dirty="0"/>
              <a:t> </a:t>
            </a:r>
            <a:br>
              <a:rPr lang="tr-TR" dirty="0"/>
            </a:br>
            <a:r>
              <a:rPr lang="tr-TR" dirty="0"/>
              <a:t>    </a:t>
            </a:r>
          </a:p>
          <a:p>
            <a:pPr algn="just"/>
            <a:r>
              <a:rPr lang="tr-TR" dirty="0"/>
              <a:t>                                                                                       Tablo 9</a:t>
            </a:r>
          </a:p>
        </p:txBody>
      </p:sp>
      <p:pic>
        <p:nvPicPr>
          <p:cNvPr id="5" name="Resim 4">
            <a:extLst>
              <a:ext uri="{FF2B5EF4-FFF2-40B4-BE49-F238E27FC236}">
                <a16:creationId xmlns:a16="http://schemas.microsoft.com/office/drawing/2014/main" id="{1B526D41-E997-7797-5DFD-913A5DAD74F5}"/>
              </a:ext>
            </a:extLst>
          </p:cNvPr>
          <p:cNvPicPr>
            <a:picLocks noChangeAspect="1"/>
          </p:cNvPicPr>
          <p:nvPr/>
        </p:nvPicPr>
        <p:blipFill>
          <a:blip r:embed="rId2"/>
          <a:stretch>
            <a:fillRect/>
          </a:stretch>
        </p:blipFill>
        <p:spPr>
          <a:xfrm>
            <a:off x="3972863" y="2296885"/>
            <a:ext cx="4246274" cy="3668487"/>
          </a:xfrm>
          <a:prstGeom prst="rect">
            <a:avLst/>
          </a:prstGeom>
        </p:spPr>
      </p:pic>
    </p:spTree>
    <p:extLst>
      <p:ext uri="{BB962C8B-B14F-4D97-AF65-F5344CB8AC3E}">
        <p14:creationId xmlns:p14="http://schemas.microsoft.com/office/powerpoint/2010/main" val="34944305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8192EE99-A507-9BFD-4A78-26E2A9438294}"/>
              </a:ext>
            </a:extLst>
          </p:cNvPr>
          <p:cNvSpPr txBox="1"/>
          <p:nvPr/>
        </p:nvSpPr>
        <p:spPr>
          <a:xfrm>
            <a:off x="1161288" y="612648"/>
            <a:ext cx="7980426" cy="5109091"/>
          </a:xfrm>
          <a:prstGeom prst="rect">
            <a:avLst/>
          </a:prstGeom>
          <a:noFill/>
        </p:spPr>
        <p:txBody>
          <a:bodyPr wrap="square">
            <a:spAutoFit/>
          </a:bodyPr>
          <a:lstStyle/>
          <a:p>
            <a:r>
              <a:rPr lang="tr-TR" sz="2000" b="1" i="0" dirty="0" err="1">
                <a:solidFill>
                  <a:srgbClr val="000000"/>
                </a:solidFill>
                <a:effectLst/>
                <a:latin typeface="Times New Roman" panose="02020603050405020304" pitchFamily="18" charset="0"/>
              </a:rPr>
              <a:t>Değilleme</a:t>
            </a:r>
            <a:r>
              <a:rPr lang="tr-TR" sz="2000" b="1" i="0" dirty="0">
                <a:solidFill>
                  <a:srgbClr val="000000"/>
                </a:solidFill>
                <a:effectLst/>
                <a:latin typeface="Times New Roman" panose="02020603050405020304" pitchFamily="18" charset="0"/>
              </a:rPr>
              <a:t> (</a:t>
            </a:r>
            <a:r>
              <a:rPr lang="tr-TR" sz="2000" b="1" i="0" dirty="0" err="1">
                <a:solidFill>
                  <a:srgbClr val="000000"/>
                </a:solidFill>
                <a:effectLst/>
                <a:latin typeface="Times New Roman" panose="02020603050405020304" pitchFamily="18" charset="0"/>
              </a:rPr>
              <a:t>Negation</a:t>
            </a:r>
            <a:r>
              <a:rPr lang="tr-TR" sz="2000" b="1" i="0" dirty="0">
                <a:solidFill>
                  <a:srgbClr val="000000"/>
                </a:solidFill>
                <a:effectLst/>
                <a:latin typeface="Times New Roman" panose="02020603050405020304" pitchFamily="18" charset="0"/>
              </a:rPr>
              <a:t>)</a:t>
            </a:r>
          </a:p>
          <a:p>
            <a:r>
              <a:rPr lang="tr-TR" sz="1800" b="0" i="0" dirty="0" err="1">
                <a:solidFill>
                  <a:srgbClr val="000000"/>
                </a:solidFill>
                <a:effectLst/>
                <a:latin typeface="Times New Roman" panose="02020603050405020304" pitchFamily="18" charset="0"/>
              </a:rPr>
              <a:t>Değilleme</a:t>
            </a:r>
            <a:r>
              <a:rPr lang="tr-TR" sz="1800" b="0" i="0" dirty="0">
                <a:solidFill>
                  <a:srgbClr val="000000"/>
                </a:solidFill>
                <a:effectLst/>
                <a:latin typeface="Times New Roman" panose="02020603050405020304" pitchFamily="18" charset="0"/>
              </a:rPr>
              <a:t> işlemi için, bileşik önermelerde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 basit önermelerde “</a:t>
            </a:r>
            <a:r>
              <a:rPr lang="tr-TR" sz="1050" b="0" i="0" dirty="0">
                <a:solidFill>
                  <a:srgbClr val="000000"/>
                </a:solidFill>
                <a:effectLst/>
                <a:latin typeface="Times New Roman" panose="02020603050405020304" pitchFamily="18" charset="0"/>
              </a:rPr>
              <a:t>ı</a:t>
            </a:r>
            <a:r>
              <a:rPr lang="tr-TR" sz="1800" b="0" i="0" dirty="0">
                <a:solidFill>
                  <a:srgbClr val="000000"/>
                </a:solidFill>
                <a:effectLst/>
                <a:latin typeface="Times New Roman" panose="02020603050405020304" pitchFamily="18" charset="0"/>
              </a:rPr>
              <a:t>” sembolü kullanılır. “Değil” adı verilen bu sembol, birlikte kullanıldığı (basit ya da bileşik) önermenin çelişiğini ifade eder. Buna göre bir “p” önermesi “D” değeri aldığında “</a:t>
            </a:r>
            <a:r>
              <a:rPr lang="tr-TR" sz="1800" b="0" i="0" dirty="0" err="1">
                <a:solidFill>
                  <a:srgbClr val="000000"/>
                </a:solidFill>
                <a:effectLst/>
                <a:latin typeface="Times New Roman" panose="02020603050405020304" pitchFamily="18" charset="0"/>
              </a:rPr>
              <a:t>değil”i</a:t>
            </a:r>
            <a:r>
              <a:rPr lang="tr-TR" sz="1800" b="0" i="0" dirty="0">
                <a:solidFill>
                  <a:srgbClr val="000000"/>
                </a:solidFill>
                <a:effectLst/>
                <a:latin typeface="Times New Roman" panose="02020603050405020304" pitchFamily="18" charset="0"/>
              </a:rPr>
              <a:t> olan “</a:t>
            </a:r>
            <a:r>
              <a:rPr lang="tr-TR" sz="1800" b="0" i="0" dirty="0" err="1">
                <a:solidFill>
                  <a:srgbClr val="000000"/>
                </a:solidFill>
                <a:effectLst/>
                <a:latin typeface="Times New Roman" panose="02020603050405020304" pitchFamily="18" charset="0"/>
              </a:rPr>
              <a:t>p</a:t>
            </a:r>
            <a:r>
              <a:rPr lang="tr-TR" sz="1050" b="0" i="0" dirty="0" err="1">
                <a:solidFill>
                  <a:srgbClr val="000000"/>
                </a:solidFill>
                <a:effectLst/>
                <a:latin typeface="Times New Roman" panose="02020603050405020304" pitchFamily="18" charset="0"/>
              </a:rPr>
              <a:t>ı</a:t>
            </a:r>
            <a:r>
              <a:rPr lang="tr-TR" sz="1800" b="0" i="0" dirty="0">
                <a:solidFill>
                  <a:srgbClr val="000000"/>
                </a:solidFill>
                <a:effectLst/>
                <a:latin typeface="Times New Roman" panose="02020603050405020304" pitchFamily="18" charset="0"/>
              </a:rPr>
              <a:t>” önermesi “Y”, “Y” değeri aldığında ise “</a:t>
            </a:r>
            <a:r>
              <a:rPr lang="tr-TR" sz="1800" b="0" i="0" dirty="0" err="1">
                <a:solidFill>
                  <a:srgbClr val="000000"/>
                </a:solidFill>
                <a:effectLst/>
                <a:latin typeface="Times New Roman" panose="02020603050405020304" pitchFamily="18" charset="0"/>
              </a:rPr>
              <a:t>değil”i</a:t>
            </a:r>
            <a:r>
              <a:rPr lang="tr-TR" sz="1800" b="0" i="0" dirty="0">
                <a:solidFill>
                  <a:srgbClr val="000000"/>
                </a:solidFill>
                <a:effectLst/>
                <a:latin typeface="Times New Roman" panose="02020603050405020304" pitchFamily="18" charset="0"/>
              </a:rPr>
              <a:t> “D” olur. Buna göre tablo 5, “değil” işleminin eklenmesi ile şu hali alacaktır:</a:t>
            </a:r>
            <a:r>
              <a:rPr lang="tr-TR" dirty="0"/>
              <a:t> </a:t>
            </a:r>
          </a:p>
          <a:p>
            <a:endParaRPr lang="tr-TR" dirty="0"/>
          </a:p>
          <a:p>
            <a:r>
              <a:rPr lang="tr-TR" dirty="0"/>
              <a:t>                                 Tablo 10</a:t>
            </a:r>
          </a:p>
          <a:p>
            <a:endParaRPr lang="tr-TR" dirty="0"/>
          </a:p>
          <a:p>
            <a:endParaRPr lang="tr-TR" dirty="0"/>
          </a:p>
          <a:p>
            <a:endParaRPr lang="tr-TR" dirty="0"/>
          </a:p>
          <a:p>
            <a:endParaRPr lang="tr-TR" dirty="0"/>
          </a:p>
          <a:p>
            <a:r>
              <a:rPr lang="tr-TR" sz="1800" b="0" i="0" dirty="0">
                <a:solidFill>
                  <a:srgbClr val="000000"/>
                </a:solidFill>
                <a:effectLst/>
                <a:latin typeface="Times New Roman" panose="02020603050405020304" pitchFamily="18" charset="0"/>
              </a:rPr>
              <a:t>Benzeri şekilde </a:t>
            </a:r>
            <a:r>
              <a:rPr lang="tr-TR" sz="1800" b="1" i="0" dirty="0">
                <a:solidFill>
                  <a:srgbClr val="000000"/>
                </a:solidFill>
                <a:effectLst/>
                <a:latin typeface="Times New Roman" panose="02020603050405020304" pitchFamily="18" charset="0"/>
              </a:rPr>
              <a:t>tablo 6 </a:t>
            </a:r>
            <a:r>
              <a:rPr lang="tr-TR" sz="1800" b="0" i="0" dirty="0">
                <a:solidFill>
                  <a:srgbClr val="000000"/>
                </a:solidFill>
                <a:effectLst/>
                <a:latin typeface="Times New Roman" panose="02020603050405020304" pitchFamily="18" charset="0"/>
              </a:rPr>
              <a:t>ve </a:t>
            </a:r>
            <a:r>
              <a:rPr lang="tr-TR" sz="1800" b="1" i="0" dirty="0">
                <a:solidFill>
                  <a:srgbClr val="000000"/>
                </a:solidFill>
                <a:effectLst/>
                <a:latin typeface="Times New Roman" panose="02020603050405020304" pitchFamily="18" charset="0"/>
              </a:rPr>
              <a:t>7</a:t>
            </a:r>
            <a:r>
              <a:rPr lang="tr-TR" sz="1800" b="0" i="0" dirty="0">
                <a:solidFill>
                  <a:srgbClr val="000000"/>
                </a:solidFill>
                <a:effectLst/>
                <a:latin typeface="Times New Roman" panose="02020603050405020304" pitchFamily="18" charset="0"/>
              </a:rPr>
              <a:t>’nin genişletilmesiyle sırasıyla şu tablolar elde edilir:</a:t>
            </a:r>
          </a:p>
          <a:p>
            <a:r>
              <a:rPr lang="tr-TR" dirty="0">
                <a:solidFill>
                  <a:srgbClr val="000000"/>
                </a:solidFill>
                <a:latin typeface="Times New Roman" panose="02020603050405020304" pitchFamily="18" charset="0"/>
              </a:rPr>
              <a:t>                           Tablo 11</a:t>
            </a:r>
            <a:r>
              <a:rPr lang="tr-TR" dirty="0"/>
              <a:t> </a:t>
            </a:r>
            <a:br>
              <a:rPr lang="tr-TR" dirty="0"/>
            </a:br>
            <a:endParaRPr lang="tr-TR" dirty="0"/>
          </a:p>
          <a:p>
            <a:r>
              <a:rPr lang="tr-TR" dirty="0"/>
              <a:t> </a:t>
            </a:r>
          </a:p>
          <a:p>
            <a:r>
              <a:rPr lang="tr-TR" dirty="0"/>
              <a:t>                                                          </a:t>
            </a:r>
            <a:br>
              <a:rPr lang="tr-TR" dirty="0"/>
            </a:br>
            <a:endParaRPr lang="tr-TR" dirty="0"/>
          </a:p>
        </p:txBody>
      </p:sp>
      <p:pic>
        <p:nvPicPr>
          <p:cNvPr id="5" name="Resim 4">
            <a:extLst>
              <a:ext uri="{FF2B5EF4-FFF2-40B4-BE49-F238E27FC236}">
                <a16:creationId xmlns:a16="http://schemas.microsoft.com/office/drawing/2014/main" id="{6C4DB5EF-16E2-98AF-BAB6-7803862E108B}"/>
              </a:ext>
            </a:extLst>
          </p:cNvPr>
          <p:cNvPicPr>
            <a:picLocks noChangeAspect="1"/>
          </p:cNvPicPr>
          <p:nvPr/>
        </p:nvPicPr>
        <p:blipFill>
          <a:blip r:embed="rId2"/>
          <a:stretch>
            <a:fillRect/>
          </a:stretch>
        </p:blipFill>
        <p:spPr>
          <a:xfrm>
            <a:off x="3824859" y="2884455"/>
            <a:ext cx="1103343" cy="851345"/>
          </a:xfrm>
          <a:prstGeom prst="rect">
            <a:avLst/>
          </a:prstGeom>
        </p:spPr>
      </p:pic>
      <p:pic>
        <p:nvPicPr>
          <p:cNvPr id="7" name="Resim 6">
            <a:extLst>
              <a:ext uri="{FF2B5EF4-FFF2-40B4-BE49-F238E27FC236}">
                <a16:creationId xmlns:a16="http://schemas.microsoft.com/office/drawing/2014/main" id="{AC60FDD2-94BA-5F55-C1DB-4729C794B2AB}"/>
              </a:ext>
            </a:extLst>
          </p:cNvPr>
          <p:cNvPicPr>
            <a:picLocks noChangeAspect="1"/>
          </p:cNvPicPr>
          <p:nvPr/>
        </p:nvPicPr>
        <p:blipFill>
          <a:blip r:embed="rId3"/>
          <a:stretch>
            <a:fillRect/>
          </a:stretch>
        </p:blipFill>
        <p:spPr>
          <a:xfrm>
            <a:off x="3690730" y="4636476"/>
            <a:ext cx="2405270" cy="1686169"/>
          </a:xfrm>
          <a:prstGeom prst="rect">
            <a:avLst/>
          </a:prstGeom>
        </p:spPr>
      </p:pic>
    </p:spTree>
    <p:extLst>
      <p:ext uri="{BB962C8B-B14F-4D97-AF65-F5344CB8AC3E}">
        <p14:creationId xmlns:p14="http://schemas.microsoft.com/office/powerpoint/2010/main" val="215837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340CE270-3C0D-DAD1-CE71-6BA0B3AAAD34}"/>
              </a:ext>
            </a:extLst>
          </p:cNvPr>
          <p:cNvSpPr txBox="1"/>
          <p:nvPr/>
        </p:nvSpPr>
        <p:spPr>
          <a:xfrm>
            <a:off x="1216152" y="841248"/>
            <a:ext cx="10195560" cy="1200329"/>
          </a:xfrm>
          <a:prstGeom prst="rect">
            <a:avLst/>
          </a:prstGeom>
          <a:noFill/>
        </p:spPr>
        <p:txBody>
          <a:bodyPr wrap="square">
            <a:spAutoFit/>
          </a:bodyPr>
          <a:lstStyle/>
          <a:p>
            <a:pPr algn="ctr"/>
            <a:r>
              <a:rPr lang="tr-TR" sz="1800" b="1" i="0" dirty="0">
                <a:solidFill>
                  <a:srgbClr val="000000"/>
                </a:solidFill>
                <a:effectLst/>
                <a:latin typeface="Times New Roman" panose="02020603050405020304" pitchFamily="18" charset="0"/>
              </a:rPr>
              <a:t>7. </a:t>
            </a:r>
            <a:r>
              <a:rPr lang="tr-TR" sz="1800" b="1" i="0">
                <a:solidFill>
                  <a:srgbClr val="000000"/>
                </a:solidFill>
                <a:effectLst/>
                <a:latin typeface="Times New Roman" panose="02020603050405020304" pitchFamily="18" charset="0"/>
              </a:rPr>
              <a:t>ÇOK DEĞERLİ MANTIK</a:t>
            </a:r>
            <a:r>
              <a:rPr lang="tr-TR"/>
              <a:t> </a:t>
            </a:r>
            <a:br>
              <a:rPr lang="tr-TR"/>
            </a:br>
            <a:endParaRPr lang="tr-TR" sz="1800" b="0" i="0" dirty="0">
              <a:solidFill>
                <a:srgbClr val="000000"/>
              </a:solidFill>
              <a:effectLst/>
              <a:latin typeface="Times New Roman" panose="02020603050405020304" pitchFamily="18" charset="0"/>
            </a:endParaRPr>
          </a:p>
          <a:p>
            <a:br>
              <a:rPr lang="tr-TR" dirty="0"/>
            </a:br>
            <a:endParaRPr lang="tr-TR" dirty="0"/>
          </a:p>
        </p:txBody>
      </p:sp>
      <p:sp>
        <p:nvSpPr>
          <p:cNvPr id="7" name="Metin kutusu 6">
            <a:extLst>
              <a:ext uri="{FF2B5EF4-FFF2-40B4-BE49-F238E27FC236}">
                <a16:creationId xmlns:a16="http://schemas.microsoft.com/office/drawing/2014/main" id="{777EB7E0-45A6-198A-C7B2-B9EC96E808B3}"/>
              </a:ext>
            </a:extLst>
          </p:cNvPr>
          <p:cNvSpPr txBox="1"/>
          <p:nvPr/>
        </p:nvSpPr>
        <p:spPr>
          <a:xfrm>
            <a:off x="3049361" y="2828836"/>
            <a:ext cx="6098720" cy="646331"/>
          </a:xfrm>
          <a:prstGeom prst="rect">
            <a:avLst/>
          </a:prstGeom>
          <a:noFill/>
        </p:spPr>
        <p:txBody>
          <a:bodyPr wrap="square">
            <a:spAutoFit/>
          </a:bodyPr>
          <a:lstStyle/>
          <a:p>
            <a:br>
              <a:rPr lang="tr-TR" dirty="0"/>
            </a:br>
            <a:endParaRPr lang="tr-TR" dirty="0"/>
          </a:p>
        </p:txBody>
      </p:sp>
    </p:spTree>
    <p:extLst>
      <p:ext uri="{BB962C8B-B14F-4D97-AF65-F5344CB8AC3E}">
        <p14:creationId xmlns:p14="http://schemas.microsoft.com/office/powerpoint/2010/main" val="30844324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a:extLst>
              <a:ext uri="{FF2B5EF4-FFF2-40B4-BE49-F238E27FC236}">
                <a16:creationId xmlns:a16="http://schemas.microsoft.com/office/drawing/2014/main" id="{345F6C37-557A-791B-634C-E8A217C061A5}"/>
              </a:ext>
            </a:extLst>
          </p:cNvPr>
          <p:cNvPicPr>
            <a:picLocks noChangeAspect="1"/>
          </p:cNvPicPr>
          <p:nvPr/>
        </p:nvPicPr>
        <p:blipFill>
          <a:blip r:embed="rId2"/>
          <a:stretch>
            <a:fillRect/>
          </a:stretch>
        </p:blipFill>
        <p:spPr>
          <a:xfrm>
            <a:off x="1536193" y="1379029"/>
            <a:ext cx="3886200" cy="3097209"/>
          </a:xfrm>
          <a:prstGeom prst="rect">
            <a:avLst/>
          </a:prstGeom>
        </p:spPr>
      </p:pic>
      <p:sp>
        <p:nvSpPr>
          <p:cNvPr id="5" name="Metin kutusu 4">
            <a:extLst>
              <a:ext uri="{FF2B5EF4-FFF2-40B4-BE49-F238E27FC236}">
                <a16:creationId xmlns:a16="http://schemas.microsoft.com/office/drawing/2014/main" id="{BC487468-034F-0815-AC37-774B971BBA29}"/>
              </a:ext>
            </a:extLst>
          </p:cNvPr>
          <p:cNvSpPr txBox="1"/>
          <p:nvPr/>
        </p:nvSpPr>
        <p:spPr>
          <a:xfrm>
            <a:off x="1536192" y="850393"/>
            <a:ext cx="7607808" cy="646331"/>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Tablo</a:t>
            </a:r>
            <a:r>
              <a:rPr lang="tr-TR" dirty="0"/>
              <a:t> 12</a:t>
            </a:r>
            <a:br>
              <a:rPr lang="tr-TR" dirty="0"/>
            </a:br>
            <a:endParaRPr lang="tr-TR" dirty="0"/>
          </a:p>
        </p:txBody>
      </p:sp>
    </p:spTree>
    <p:extLst>
      <p:ext uri="{BB962C8B-B14F-4D97-AF65-F5344CB8AC3E}">
        <p14:creationId xmlns:p14="http://schemas.microsoft.com/office/powerpoint/2010/main" val="41508890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3772799D-D91C-32F3-EF86-3BB9F01BBCA5}"/>
              </a:ext>
            </a:extLst>
          </p:cNvPr>
          <p:cNvSpPr txBox="1"/>
          <p:nvPr/>
        </p:nvSpPr>
        <p:spPr>
          <a:xfrm>
            <a:off x="603504" y="118872"/>
            <a:ext cx="10158984" cy="7602081"/>
          </a:xfrm>
          <a:prstGeom prst="rect">
            <a:avLst/>
          </a:prstGeom>
          <a:noFill/>
        </p:spPr>
        <p:txBody>
          <a:bodyPr wrap="square">
            <a:spAutoFit/>
          </a:bodyPr>
          <a:lstStyle/>
          <a:p>
            <a:r>
              <a:rPr lang="tr-TR" sz="2000" b="1" i="0" dirty="0">
                <a:solidFill>
                  <a:srgbClr val="000000"/>
                </a:solidFill>
                <a:effectLst/>
                <a:latin typeface="Times New Roman" panose="02020603050405020304" pitchFamily="18" charset="0"/>
              </a:rPr>
              <a:t>Dört Temel Eklem</a:t>
            </a:r>
          </a:p>
          <a:p>
            <a:pPr algn="just"/>
            <a:r>
              <a:rPr lang="tr-TR" sz="1800" b="0" i="0" dirty="0">
                <a:solidFill>
                  <a:srgbClr val="000000"/>
                </a:solidFill>
                <a:effectLst/>
                <a:latin typeface="Times New Roman" panose="02020603050405020304" pitchFamily="18" charset="0"/>
              </a:rPr>
              <a:t>Bu başlık altında incelenecek olan eklemlerden üçü yani “ve”, “veya” ve “ise” geleneksel mantıkta bileşik önermeler bahsinde ele alınmıştı. “Bu kısımda “ancak ve ancak” olarak adlandırılan dördüncü bir eklem de incelenecektir. Daha önce de temas edildiği üzere geleneksel mantıkta bileşik önermeler, içerikleri ve kıyastaki fonksiyonları itibariyle önemlidir. Modern mantıkta ise bileşik önermelerin içeriği değil sadece doğruluk değerleri dikkate alınan bileşenlerine ve bu bileşenler arasındaki eklemlerin özelliklerine odaklanılmaktadır. Bu kısımda ayrıca, modern mantığın konuyla ilgili terminolojisine de yer verilecektir.</a:t>
            </a:r>
            <a:r>
              <a:rPr lang="tr-TR" dirty="0"/>
              <a:t> </a:t>
            </a:r>
          </a:p>
          <a:p>
            <a:endParaRPr lang="tr-TR" dirty="0"/>
          </a:p>
          <a:p>
            <a:r>
              <a:rPr lang="tr-TR" sz="1800" b="1" i="0" dirty="0">
                <a:solidFill>
                  <a:srgbClr val="000000"/>
                </a:solidFill>
                <a:effectLst/>
                <a:latin typeface="Times New Roman" panose="02020603050405020304" pitchFamily="18" charset="0"/>
              </a:rPr>
              <a:t>Birlikte Evetleme (</a:t>
            </a:r>
            <a:r>
              <a:rPr lang="tr-TR" sz="1800" b="1" i="0" dirty="0" err="1">
                <a:solidFill>
                  <a:srgbClr val="000000"/>
                </a:solidFill>
                <a:effectLst/>
                <a:latin typeface="Times New Roman" panose="02020603050405020304" pitchFamily="18" charset="0"/>
              </a:rPr>
              <a:t>Conjunction</a:t>
            </a:r>
            <a:r>
              <a:rPr lang="tr-TR" sz="1800" b="1" i="0" dirty="0">
                <a:solidFill>
                  <a:srgbClr val="000000"/>
                </a:solidFill>
                <a:effectLst/>
                <a:latin typeface="Times New Roman" panose="02020603050405020304" pitchFamily="18" charset="0"/>
              </a:rPr>
              <a:t>)</a:t>
            </a:r>
          </a:p>
          <a:p>
            <a:r>
              <a:rPr lang="tr-TR" sz="1800" b="0" i="0" dirty="0">
                <a:solidFill>
                  <a:srgbClr val="000000"/>
                </a:solidFill>
                <a:effectLst/>
                <a:latin typeface="Times New Roman" panose="02020603050405020304" pitchFamily="18" charset="0"/>
              </a:rPr>
              <a:t>Gündelik dildeki “</a:t>
            </a:r>
            <a:r>
              <a:rPr lang="tr-TR" sz="1800" b="0" i="0" dirty="0" err="1">
                <a:solidFill>
                  <a:srgbClr val="000000"/>
                </a:solidFill>
                <a:effectLst/>
                <a:latin typeface="Times New Roman" panose="02020603050405020304" pitchFamily="18" charset="0"/>
              </a:rPr>
              <a:t>ve”nin</a:t>
            </a:r>
            <a:r>
              <a:rPr lang="tr-TR" sz="1800" b="0" i="0" dirty="0">
                <a:solidFill>
                  <a:srgbClr val="000000"/>
                </a:solidFill>
                <a:effectLst/>
                <a:latin typeface="Times New Roman" panose="02020603050405020304" pitchFamily="18" charset="0"/>
              </a:rPr>
              <a:t> mantıktaki karşılığıdır.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 ile temsil edilir. İki önermenin aynı anda tasdikinin yani birlikte “</a:t>
            </a:r>
            <a:r>
              <a:rPr lang="tr-TR" sz="1800" b="0" i="0" dirty="0" err="1">
                <a:solidFill>
                  <a:srgbClr val="000000"/>
                </a:solidFill>
                <a:effectLst/>
                <a:latin typeface="Times New Roman" panose="02020603050405020304" pitchFamily="18" charset="0"/>
              </a:rPr>
              <a:t>doğru”lanmasının</a:t>
            </a:r>
            <a:r>
              <a:rPr lang="tr-TR" sz="1800" b="0" i="0" dirty="0">
                <a:solidFill>
                  <a:srgbClr val="000000"/>
                </a:solidFill>
                <a:effectLst/>
                <a:latin typeface="Times New Roman" panose="02020603050405020304" pitchFamily="18" charset="0"/>
              </a:rPr>
              <a:t> zorunlu olduğu durumu ifade eder.</a:t>
            </a:r>
            <a:r>
              <a:rPr lang="tr-TR" dirty="0"/>
              <a:t> </a:t>
            </a:r>
          </a:p>
          <a:p>
            <a:endParaRPr lang="tr-TR" dirty="0"/>
          </a:p>
          <a:p>
            <a:r>
              <a:rPr lang="tr-TR" sz="1800" b="1" i="0" dirty="0">
                <a:solidFill>
                  <a:srgbClr val="000000"/>
                </a:solidFill>
                <a:effectLst/>
                <a:latin typeface="Times New Roman" panose="02020603050405020304" pitchFamily="18" charset="0"/>
              </a:rPr>
              <a:t>Alternatif İlişki / Ayrıklık (</a:t>
            </a:r>
            <a:r>
              <a:rPr lang="tr-TR" sz="1800" b="1" i="0" dirty="0" err="1">
                <a:solidFill>
                  <a:srgbClr val="000000"/>
                </a:solidFill>
                <a:effectLst/>
                <a:latin typeface="Times New Roman" panose="02020603050405020304" pitchFamily="18" charset="0"/>
              </a:rPr>
              <a:t>Disjunction</a:t>
            </a:r>
            <a:r>
              <a:rPr lang="tr-TR" sz="1800" b="1" i="0" dirty="0">
                <a:solidFill>
                  <a:srgbClr val="000000"/>
                </a:solidFill>
                <a:effectLst/>
                <a:latin typeface="Times New Roman" panose="02020603050405020304" pitchFamily="18" charset="0"/>
              </a:rPr>
              <a:t>)</a:t>
            </a:r>
          </a:p>
          <a:p>
            <a:r>
              <a:rPr lang="tr-TR" sz="1800" b="0" i="0" dirty="0">
                <a:solidFill>
                  <a:srgbClr val="000000"/>
                </a:solidFill>
                <a:effectLst/>
                <a:latin typeface="Times New Roman" panose="02020603050405020304" pitchFamily="18" charset="0"/>
              </a:rPr>
              <a:t>Gündelik dildeki “</a:t>
            </a:r>
            <a:r>
              <a:rPr lang="tr-TR" sz="1800" b="0" i="0" dirty="0" err="1">
                <a:solidFill>
                  <a:srgbClr val="000000"/>
                </a:solidFill>
                <a:effectLst/>
                <a:latin typeface="Times New Roman" panose="02020603050405020304" pitchFamily="18" charset="0"/>
              </a:rPr>
              <a:t>veya”nın</a:t>
            </a:r>
            <a:r>
              <a:rPr lang="tr-TR" sz="1800" b="0" i="0" dirty="0">
                <a:solidFill>
                  <a:srgbClr val="000000"/>
                </a:solidFill>
                <a:effectLst/>
                <a:latin typeface="Times New Roman" panose="02020603050405020304" pitchFamily="18" charset="0"/>
              </a:rPr>
              <a:t> mantıktaki karşılığıdır.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 ile temsil edilir. İki önermeden herhangi birisinin tasdikinin yani alternatiflerden birisinin “doğru” olmasının yeterli olduğu durumu ifade eder.</a:t>
            </a:r>
            <a:r>
              <a:rPr lang="tr-TR" dirty="0"/>
              <a:t> </a:t>
            </a:r>
          </a:p>
          <a:p>
            <a:endParaRPr lang="tr-TR" sz="1800" b="1"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İçerme / Koşul (</a:t>
            </a:r>
            <a:r>
              <a:rPr lang="tr-TR" sz="1800" b="1" i="0" dirty="0" err="1">
                <a:solidFill>
                  <a:srgbClr val="000000"/>
                </a:solidFill>
                <a:effectLst/>
                <a:latin typeface="Times New Roman" panose="02020603050405020304" pitchFamily="18" charset="0"/>
              </a:rPr>
              <a:t>Implication</a:t>
            </a:r>
            <a:r>
              <a:rPr lang="tr-TR" sz="1800" b="1" i="0" dirty="0">
                <a:solidFill>
                  <a:srgbClr val="000000"/>
                </a:solidFill>
                <a:effectLst/>
                <a:latin typeface="Times New Roman" panose="02020603050405020304" pitchFamily="18" charset="0"/>
              </a:rPr>
              <a:t> / </a:t>
            </a:r>
            <a:r>
              <a:rPr lang="tr-TR" sz="1800" b="1" i="0" dirty="0" err="1">
                <a:solidFill>
                  <a:srgbClr val="000000"/>
                </a:solidFill>
                <a:effectLst/>
                <a:latin typeface="Times New Roman" panose="02020603050405020304" pitchFamily="18" charset="0"/>
              </a:rPr>
              <a:t>Condition</a:t>
            </a:r>
            <a:r>
              <a:rPr lang="tr-TR" sz="1800" b="1" i="0" dirty="0">
                <a:solidFill>
                  <a:srgbClr val="000000"/>
                </a:solidFill>
                <a:effectLst/>
                <a:latin typeface="Times New Roman" panose="02020603050405020304" pitchFamily="18" charset="0"/>
              </a:rPr>
              <a:t>)</a:t>
            </a:r>
          </a:p>
          <a:p>
            <a:r>
              <a:rPr lang="tr-TR" sz="1800" b="0" i="0" dirty="0">
                <a:solidFill>
                  <a:srgbClr val="000000"/>
                </a:solidFill>
                <a:effectLst/>
                <a:latin typeface="Times New Roman" panose="02020603050405020304" pitchFamily="18" charset="0"/>
              </a:rPr>
              <a:t>Gündelik dildeki “</a:t>
            </a:r>
            <a:r>
              <a:rPr lang="tr-TR" sz="1800" b="0" i="0" dirty="0" err="1">
                <a:solidFill>
                  <a:srgbClr val="000000"/>
                </a:solidFill>
                <a:effectLst/>
                <a:latin typeface="Times New Roman" panose="02020603050405020304" pitchFamily="18" charset="0"/>
              </a:rPr>
              <a:t>ise”nin</a:t>
            </a:r>
            <a:r>
              <a:rPr lang="tr-TR" sz="1800" b="0" i="0" dirty="0">
                <a:solidFill>
                  <a:srgbClr val="000000"/>
                </a:solidFill>
                <a:effectLst/>
                <a:latin typeface="Times New Roman" panose="02020603050405020304" pitchFamily="18" charset="0"/>
              </a:rPr>
              <a:t> mantıktaki karşılığıdır.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 ile temsil edilir. İki önermeden ilki tasdik edildiğinde ikincisinin de tasdikinin zorunlu olduğu durumu yani bir koşulu ifade eder.</a:t>
            </a:r>
            <a:r>
              <a:rPr lang="tr-TR" dirty="0"/>
              <a:t> </a:t>
            </a:r>
          </a:p>
          <a:p>
            <a:br>
              <a:rPr lang="tr-TR" dirty="0"/>
            </a:br>
            <a:r>
              <a:rPr lang="tr-TR" sz="1800" b="1" i="0" dirty="0">
                <a:solidFill>
                  <a:srgbClr val="000000"/>
                </a:solidFill>
                <a:effectLst/>
                <a:latin typeface="Times New Roman" panose="02020603050405020304" pitchFamily="18" charset="0"/>
              </a:rPr>
              <a:t>Özdeşlik / Çift Koşul (Identity - </a:t>
            </a:r>
            <a:r>
              <a:rPr lang="tr-TR" sz="1800" b="1" i="0" dirty="0" err="1">
                <a:solidFill>
                  <a:srgbClr val="000000"/>
                </a:solidFill>
                <a:effectLst/>
                <a:latin typeface="Times New Roman" panose="02020603050405020304" pitchFamily="18" charset="0"/>
              </a:rPr>
              <a:t>Equivalence</a:t>
            </a:r>
            <a:r>
              <a:rPr lang="tr-TR" sz="1800" b="1" i="0" dirty="0">
                <a:solidFill>
                  <a:srgbClr val="000000"/>
                </a:solidFill>
                <a:effectLst/>
                <a:latin typeface="Times New Roman" panose="02020603050405020304" pitchFamily="18" charset="0"/>
              </a:rPr>
              <a:t>)</a:t>
            </a:r>
          </a:p>
          <a:p>
            <a:r>
              <a:rPr lang="tr-TR" sz="1800" b="0" i="0" dirty="0">
                <a:solidFill>
                  <a:srgbClr val="000000"/>
                </a:solidFill>
                <a:effectLst/>
                <a:latin typeface="Times New Roman" panose="02020603050405020304" pitchFamily="18" charset="0"/>
              </a:rPr>
              <a:t>Gündelik dildeki “ancak ve </a:t>
            </a:r>
            <a:r>
              <a:rPr lang="tr-TR" sz="1800" b="0" i="0" dirty="0" err="1">
                <a:solidFill>
                  <a:srgbClr val="000000"/>
                </a:solidFill>
                <a:effectLst/>
                <a:latin typeface="Times New Roman" panose="02020603050405020304" pitchFamily="18" charset="0"/>
              </a:rPr>
              <a:t>ancak”ın</a:t>
            </a:r>
            <a:r>
              <a:rPr lang="tr-TR" sz="1800" b="0" i="0" dirty="0">
                <a:solidFill>
                  <a:srgbClr val="000000"/>
                </a:solidFill>
                <a:effectLst/>
                <a:latin typeface="Times New Roman" panose="02020603050405020304" pitchFamily="18" charset="0"/>
              </a:rPr>
              <a:t> mantıktaki karşılığıdır.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 ile temsil edilir. İki önermenin aynı anda aynı doğruluk değerini aldığı yani özdeş olduğu durumu ifade eder. </a:t>
            </a:r>
            <a:br>
              <a:rPr lang="tr-TR" dirty="0"/>
            </a:br>
            <a:br>
              <a:rPr lang="tr-TR" dirty="0"/>
            </a:br>
            <a:br>
              <a:rPr lang="tr-TR" dirty="0"/>
            </a:br>
            <a:br>
              <a:rPr lang="tr-TR" dirty="0"/>
            </a:br>
            <a:endParaRPr lang="tr-TR" dirty="0"/>
          </a:p>
        </p:txBody>
      </p:sp>
    </p:spTree>
    <p:extLst>
      <p:ext uri="{BB962C8B-B14F-4D97-AF65-F5344CB8AC3E}">
        <p14:creationId xmlns:p14="http://schemas.microsoft.com/office/powerpoint/2010/main" val="3158809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FC5D22BA-90F5-1257-CB19-C507B90E5E2B}"/>
              </a:ext>
            </a:extLst>
          </p:cNvPr>
          <p:cNvSpPr txBox="1"/>
          <p:nvPr/>
        </p:nvSpPr>
        <p:spPr>
          <a:xfrm>
            <a:off x="941832" y="384048"/>
            <a:ext cx="8199882" cy="1200329"/>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Yukarıda tanımladığımız eklemlerin verdikleri doğruluk değerleri şu tablo 13 üzerinde gösterilir:</a:t>
            </a:r>
            <a:r>
              <a:rPr lang="tr-TR" dirty="0"/>
              <a:t> </a:t>
            </a:r>
          </a:p>
          <a:p>
            <a:r>
              <a:rPr lang="tr-TR" dirty="0"/>
              <a:t>      Tablo 13</a:t>
            </a:r>
            <a:br>
              <a:rPr lang="tr-TR" dirty="0"/>
            </a:br>
            <a:endParaRPr lang="tr-TR" dirty="0"/>
          </a:p>
        </p:txBody>
      </p:sp>
      <p:pic>
        <p:nvPicPr>
          <p:cNvPr id="5" name="Resim 4">
            <a:extLst>
              <a:ext uri="{FF2B5EF4-FFF2-40B4-BE49-F238E27FC236}">
                <a16:creationId xmlns:a16="http://schemas.microsoft.com/office/drawing/2014/main" id="{A2582B58-6E7D-2115-4507-88D5DFE1A355}"/>
              </a:ext>
            </a:extLst>
          </p:cNvPr>
          <p:cNvPicPr>
            <a:picLocks noChangeAspect="1"/>
          </p:cNvPicPr>
          <p:nvPr/>
        </p:nvPicPr>
        <p:blipFill>
          <a:blip r:embed="rId2"/>
          <a:stretch>
            <a:fillRect/>
          </a:stretch>
        </p:blipFill>
        <p:spPr>
          <a:xfrm>
            <a:off x="1432941" y="1391603"/>
            <a:ext cx="4663059" cy="1551854"/>
          </a:xfrm>
          <a:prstGeom prst="rect">
            <a:avLst/>
          </a:prstGeom>
        </p:spPr>
      </p:pic>
    </p:spTree>
    <p:extLst>
      <p:ext uri="{BB962C8B-B14F-4D97-AF65-F5344CB8AC3E}">
        <p14:creationId xmlns:p14="http://schemas.microsoft.com/office/powerpoint/2010/main" val="23355164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85E53079-2779-C044-1C91-BC80620B7A16}"/>
              </a:ext>
            </a:extLst>
          </p:cNvPr>
          <p:cNvSpPr txBox="1"/>
          <p:nvPr/>
        </p:nvSpPr>
        <p:spPr>
          <a:xfrm>
            <a:off x="777240" y="274320"/>
            <a:ext cx="9272016" cy="4832092"/>
          </a:xfrm>
          <a:prstGeom prst="rect">
            <a:avLst/>
          </a:prstGeom>
          <a:noFill/>
        </p:spPr>
        <p:txBody>
          <a:bodyPr wrap="square">
            <a:spAutoFit/>
          </a:bodyPr>
          <a:lstStyle/>
          <a:p>
            <a:r>
              <a:rPr lang="tr-TR" sz="2000" b="1" i="0" dirty="0">
                <a:solidFill>
                  <a:srgbClr val="000000"/>
                </a:solidFill>
                <a:effectLst/>
                <a:latin typeface="Times New Roman" panose="02020603050405020304" pitchFamily="18" charset="0"/>
              </a:rPr>
              <a:t>Bölüm Soruları</a:t>
            </a:r>
          </a:p>
          <a:p>
            <a:r>
              <a:rPr lang="tr-TR" sz="1800" b="0" i="0" dirty="0">
                <a:solidFill>
                  <a:srgbClr val="000000"/>
                </a:solidFill>
                <a:effectLst/>
                <a:latin typeface="Times New Roman" panose="02020603050405020304" pitchFamily="18" charset="0"/>
              </a:rPr>
              <a:t>1. Geleneksel (Klasik) Mantık açısından kategoriler kaç temel türe sahiptir?</a:t>
            </a:r>
          </a:p>
          <a:p>
            <a:r>
              <a:rPr lang="tr-TR" sz="1800" b="0" i="0" dirty="0">
                <a:solidFill>
                  <a:srgbClr val="000000"/>
                </a:solidFill>
                <a:effectLst/>
                <a:latin typeface="Times New Roman" panose="02020603050405020304" pitchFamily="18" charset="0"/>
              </a:rPr>
              <a:t>a. Bir</a:t>
            </a:r>
          </a:p>
          <a:p>
            <a:r>
              <a:rPr lang="tr-TR" sz="1800" b="0" i="0" dirty="0">
                <a:solidFill>
                  <a:srgbClr val="000000"/>
                </a:solidFill>
                <a:effectLst/>
                <a:latin typeface="Times New Roman" panose="02020603050405020304" pitchFamily="18" charset="0"/>
              </a:rPr>
              <a:t>b. İki</a:t>
            </a:r>
          </a:p>
          <a:p>
            <a:r>
              <a:rPr lang="tr-TR" sz="1800" b="0" i="0" dirty="0">
                <a:solidFill>
                  <a:srgbClr val="000000"/>
                </a:solidFill>
                <a:effectLst/>
                <a:latin typeface="Times New Roman" panose="02020603050405020304" pitchFamily="18" charset="0"/>
              </a:rPr>
              <a:t>c. Üç</a:t>
            </a:r>
          </a:p>
          <a:p>
            <a:r>
              <a:rPr lang="tr-TR" sz="1800" b="0" i="0" dirty="0">
                <a:solidFill>
                  <a:srgbClr val="000000"/>
                </a:solidFill>
                <a:effectLst/>
                <a:latin typeface="Times New Roman" panose="02020603050405020304" pitchFamily="18" charset="0"/>
              </a:rPr>
              <a:t>d. Dört</a:t>
            </a:r>
          </a:p>
          <a:p>
            <a:r>
              <a:rPr lang="tr-TR" sz="1800" b="0" i="0" dirty="0">
                <a:solidFill>
                  <a:srgbClr val="000000"/>
                </a:solidFill>
                <a:effectLst/>
                <a:latin typeface="Times New Roman" panose="02020603050405020304" pitchFamily="18" charset="0"/>
              </a:rPr>
              <a:t>e. Beş</a:t>
            </a:r>
            <a:r>
              <a:rPr lang="tr-TR" dirty="0"/>
              <a:t> </a:t>
            </a:r>
          </a:p>
          <a:p>
            <a:endParaRPr lang="tr-TR" dirty="0"/>
          </a:p>
          <a:p>
            <a:r>
              <a:rPr lang="tr-TR" sz="1800" b="0" i="0" dirty="0">
                <a:solidFill>
                  <a:srgbClr val="000000"/>
                </a:solidFill>
                <a:effectLst/>
                <a:latin typeface="Times New Roman" panose="02020603050405020304" pitchFamily="18" charset="0"/>
              </a:rPr>
              <a:t>2. Mantık açısından çıkarım kuralları aşağıdakilerden hangisi için</a:t>
            </a:r>
          </a:p>
          <a:p>
            <a:r>
              <a:rPr lang="tr-TR" sz="1800" b="0" i="0" dirty="0">
                <a:solidFill>
                  <a:srgbClr val="000000"/>
                </a:solidFill>
                <a:effectLst/>
                <a:latin typeface="Times New Roman" panose="02020603050405020304" pitchFamily="18" charset="0"/>
              </a:rPr>
              <a:t>kullanılmaktadır?</a:t>
            </a:r>
          </a:p>
          <a:p>
            <a:r>
              <a:rPr lang="tr-TR" sz="1800" b="0" i="0" dirty="0">
                <a:solidFill>
                  <a:srgbClr val="000000"/>
                </a:solidFill>
                <a:effectLst/>
                <a:latin typeface="Times New Roman" panose="02020603050405020304" pitchFamily="18" charset="0"/>
              </a:rPr>
              <a:t>a. Önermelerin genel geçerliğini sağlamak</a:t>
            </a:r>
          </a:p>
          <a:p>
            <a:r>
              <a:rPr lang="tr-TR" sz="1800" b="0" i="0" dirty="0">
                <a:solidFill>
                  <a:srgbClr val="000000"/>
                </a:solidFill>
                <a:effectLst/>
                <a:latin typeface="Times New Roman" panose="02020603050405020304" pitchFamily="18" charset="0"/>
              </a:rPr>
              <a:t>b. Geçerli akıl yürütmeleri tespit etmek</a:t>
            </a:r>
          </a:p>
          <a:p>
            <a:r>
              <a:rPr lang="tr-TR" sz="1800" b="0" i="0" dirty="0">
                <a:solidFill>
                  <a:srgbClr val="000000"/>
                </a:solidFill>
                <a:effectLst/>
                <a:latin typeface="Times New Roman" panose="02020603050405020304" pitchFamily="18" charset="0"/>
              </a:rPr>
              <a:t>c. Bilgi türlerini ayırt etmek</a:t>
            </a:r>
          </a:p>
          <a:p>
            <a:r>
              <a:rPr lang="tr-TR" sz="1800" b="0" i="0" dirty="0">
                <a:solidFill>
                  <a:srgbClr val="000000"/>
                </a:solidFill>
                <a:effectLst/>
                <a:latin typeface="Times New Roman" panose="02020603050405020304" pitchFamily="18" charset="0"/>
              </a:rPr>
              <a:t>d. Önerme çeşitlerini göstermek</a:t>
            </a:r>
          </a:p>
          <a:p>
            <a:r>
              <a:rPr lang="tr-TR" sz="1800" b="0" i="0" dirty="0">
                <a:solidFill>
                  <a:srgbClr val="000000"/>
                </a:solidFill>
                <a:effectLst/>
                <a:latin typeface="Times New Roman" panose="02020603050405020304" pitchFamily="18" charset="0"/>
              </a:rPr>
              <a:t>e. Doğal dile dönüşü sağlamak</a:t>
            </a:r>
            <a:r>
              <a:rPr lang="tr-TR" dirty="0"/>
              <a:t> </a:t>
            </a:r>
            <a:br>
              <a:rPr lang="tr-TR" dirty="0"/>
            </a:br>
            <a:br>
              <a:rPr lang="tr-TR" dirty="0"/>
            </a:br>
            <a:endParaRPr lang="tr-TR" dirty="0"/>
          </a:p>
        </p:txBody>
      </p:sp>
    </p:spTree>
    <p:extLst>
      <p:ext uri="{BB962C8B-B14F-4D97-AF65-F5344CB8AC3E}">
        <p14:creationId xmlns:p14="http://schemas.microsoft.com/office/powerpoint/2010/main" val="14860040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968C659A-E9C8-7BD2-16BD-2953F99E05D5}"/>
              </a:ext>
            </a:extLst>
          </p:cNvPr>
          <p:cNvSpPr txBox="1"/>
          <p:nvPr/>
        </p:nvSpPr>
        <p:spPr>
          <a:xfrm>
            <a:off x="1042416" y="338329"/>
            <a:ext cx="8099298" cy="7017306"/>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3. Önermenin geleneksel tanımı göz önünde bulundurulduğunda aşağıdakilerden</a:t>
            </a:r>
          </a:p>
          <a:p>
            <a:r>
              <a:rPr lang="tr-TR" sz="1800" b="0" i="0" dirty="0">
                <a:solidFill>
                  <a:srgbClr val="000000"/>
                </a:solidFill>
                <a:effectLst/>
                <a:latin typeface="Times New Roman" panose="02020603050405020304" pitchFamily="18" charset="0"/>
              </a:rPr>
              <a:t>hangisi doğru bir önermedir?</a:t>
            </a:r>
          </a:p>
          <a:p>
            <a:r>
              <a:rPr lang="tr-TR" sz="1800" b="0" i="0" dirty="0">
                <a:solidFill>
                  <a:srgbClr val="000000"/>
                </a:solidFill>
                <a:effectLst/>
                <a:latin typeface="Times New Roman" panose="02020603050405020304" pitchFamily="18" charset="0"/>
              </a:rPr>
              <a:t>a. Bazı ağaçlar uçar.</a:t>
            </a:r>
          </a:p>
          <a:p>
            <a:r>
              <a:rPr lang="tr-TR" sz="1800" b="0" i="0" dirty="0">
                <a:solidFill>
                  <a:srgbClr val="000000"/>
                </a:solidFill>
                <a:effectLst/>
                <a:latin typeface="Times New Roman" panose="02020603050405020304" pitchFamily="18" charset="0"/>
              </a:rPr>
              <a:t>b. Bütün sürüngenler dört ayaklıdır.</a:t>
            </a:r>
          </a:p>
          <a:p>
            <a:r>
              <a:rPr lang="tr-TR" sz="1800" b="0" i="0" dirty="0">
                <a:solidFill>
                  <a:srgbClr val="000000"/>
                </a:solidFill>
                <a:effectLst/>
                <a:latin typeface="Times New Roman" panose="02020603050405020304" pitchFamily="18" charset="0"/>
              </a:rPr>
              <a:t>c. Balıklar suda yaşar.</a:t>
            </a:r>
          </a:p>
          <a:p>
            <a:r>
              <a:rPr lang="tr-TR" sz="1800" b="0" i="0" dirty="0">
                <a:solidFill>
                  <a:srgbClr val="000000"/>
                </a:solidFill>
                <a:effectLst/>
                <a:latin typeface="Times New Roman" panose="02020603050405020304" pitchFamily="18" charset="0"/>
              </a:rPr>
              <a:t>d. Güneşte yaşayan bazı canlılar oksijen üretir</a:t>
            </a:r>
          </a:p>
          <a:p>
            <a:r>
              <a:rPr lang="tr-TR" sz="1800" b="0" i="0" dirty="0">
                <a:solidFill>
                  <a:srgbClr val="000000"/>
                </a:solidFill>
                <a:effectLst/>
                <a:latin typeface="Times New Roman" panose="02020603050405020304" pitchFamily="18" charset="0"/>
              </a:rPr>
              <a:t>e. Bütün kuşlar otçuldur.</a:t>
            </a:r>
            <a:r>
              <a:rPr lang="tr-TR" dirty="0"/>
              <a:t> </a:t>
            </a:r>
          </a:p>
          <a:p>
            <a:endParaRPr lang="tr-TR" dirty="0"/>
          </a:p>
          <a:p>
            <a:r>
              <a:rPr lang="tr-TR" sz="1800" b="0" i="0" dirty="0">
                <a:solidFill>
                  <a:srgbClr val="000000"/>
                </a:solidFill>
                <a:effectLst/>
                <a:latin typeface="Times New Roman" panose="02020603050405020304" pitchFamily="18" charset="0"/>
              </a:rPr>
              <a:t>4. Temel mantık ilkelerinin üçü de doğru kabul edildiğinde, önermelerin</a:t>
            </a:r>
          </a:p>
          <a:p>
            <a:r>
              <a:rPr lang="tr-TR" sz="1800" b="0" i="0" dirty="0">
                <a:solidFill>
                  <a:srgbClr val="000000"/>
                </a:solidFill>
                <a:effectLst/>
                <a:latin typeface="Times New Roman" panose="02020603050405020304" pitchFamily="18" charset="0"/>
              </a:rPr>
              <a:t>aşağıdaki hangi iki değerden birini almasının kaçınılmaz olduğu kabul edilmektedir?</a:t>
            </a:r>
          </a:p>
          <a:p>
            <a:r>
              <a:rPr lang="tr-TR" sz="1800" b="0" i="0" dirty="0">
                <a:solidFill>
                  <a:srgbClr val="000000"/>
                </a:solidFill>
                <a:effectLst/>
                <a:latin typeface="Times New Roman" panose="02020603050405020304" pitchFamily="18" charset="0"/>
              </a:rPr>
              <a:t>a. Doğru, Yanlış</a:t>
            </a:r>
          </a:p>
          <a:p>
            <a:r>
              <a:rPr lang="tr-TR" sz="1800" b="0" i="0" dirty="0">
                <a:solidFill>
                  <a:srgbClr val="000000"/>
                </a:solidFill>
                <a:effectLst/>
                <a:latin typeface="Times New Roman" panose="02020603050405020304" pitchFamily="18" charset="0"/>
              </a:rPr>
              <a:t>b. Belirli, Belirsiz</a:t>
            </a:r>
          </a:p>
          <a:p>
            <a:r>
              <a:rPr lang="tr-TR" sz="1800" b="0" i="0" dirty="0">
                <a:solidFill>
                  <a:srgbClr val="000000"/>
                </a:solidFill>
                <a:effectLst/>
                <a:latin typeface="Times New Roman" panose="02020603050405020304" pitchFamily="18" charset="0"/>
              </a:rPr>
              <a:t>c. Şüpheli, Mümkün</a:t>
            </a:r>
            <a:r>
              <a:rPr lang="tr-TR" dirty="0"/>
              <a:t> </a:t>
            </a:r>
            <a:br>
              <a:rPr lang="tr-TR" dirty="0"/>
            </a:br>
            <a:r>
              <a:rPr lang="tr-TR" sz="1800" b="0" i="0" dirty="0">
                <a:solidFill>
                  <a:srgbClr val="000000"/>
                </a:solidFill>
                <a:effectLst/>
                <a:latin typeface="Times New Roman" panose="02020603050405020304" pitchFamily="18" charset="0"/>
              </a:rPr>
              <a:t>d. Zorunlu, Olası</a:t>
            </a:r>
          </a:p>
          <a:p>
            <a:r>
              <a:rPr lang="tr-TR" sz="1800" b="0" i="0" dirty="0">
                <a:solidFill>
                  <a:srgbClr val="000000"/>
                </a:solidFill>
                <a:effectLst/>
                <a:latin typeface="Times New Roman" panose="02020603050405020304" pitchFamily="18" charset="0"/>
              </a:rPr>
              <a:t>e. Süreli, Süresiz</a:t>
            </a:r>
          </a:p>
          <a:p>
            <a:endParaRPr lang="tr-TR" sz="1800" b="0" i="0" dirty="0">
              <a:solidFill>
                <a:srgbClr val="000000"/>
              </a:solidFill>
              <a:effectLst/>
              <a:latin typeface="Times New Roman" panose="02020603050405020304" pitchFamily="18" charset="0"/>
            </a:endParaRPr>
          </a:p>
          <a:p>
            <a:endParaRPr lang="tr-TR" dirty="0">
              <a:solidFill>
                <a:srgbClr val="000000"/>
              </a:solidFill>
              <a:latin typeface="Times New Roman" panose="02020603050405020304" pitchFamily="18" charset="0"/>
            </a:endParaRPr>
          </a:p>
          <a:p>
            <a:r>
              <a:rPr lang="tr-TR" sz="1800" b="0" i="0" dirty="0">
                <a:solidFill>
                  <a:srgbClr val="000000"/>
                </a:solidFill>
                <a:effectLst/>
                <a:latin typeface="Times New Roman" panose="02020603050405020304" pitchFamily="18" charset="0"/>
              </a:rPr>
              <a:t>5. Özdeşlik ilkesi aşağıdaki şıklardan hangisinde doğru olarak tanımlanmıştır?</a:t>
            </a:r>
          </a:p>
          <a:p>
            <a:r>
              <a:rPr lang="tr-TR" sz="1800" b="0" i="0" dirty="0">
                <a:solidFill>
                  <a:srgbClr val="000000"/>
                </a:solidFill>
                <a:effectLst/>
                <a:latin typeface="Times New Roman" panose="02020603050405020304" pitchFamily="18" charset="0"/>
              </a:rPr>
              <a:t>a. Bazı şeyler bazen doğru bazen yanlıştır.</a:t>
            </a:r>
          </a:p>
          <a:p>
            <a:r>
              <a:rPr lang="tr-TR" sz="1800" b="0" i="0" dirty="0">
                <a:solidFill>
                  <a:srgbClr val="000000"/>
                </a:solidFill>
                <a:effectLst/>
                <a:latin typeface="Times New Roman" panose="02020603050405020304" pitchFamily="18" charset="0"/>
              </a:rPr>
              <a:t>b. Bazı şeyler başka şeylere dönüşür.</a:t>
            </a:r>
          </a:p>
          <a:p>
            <a:r>
              <a:rPr lang="tr-TR" sz="1800" b="0" i="0" dirty="0">
                <a:solidFill>
                  <a:srgbClr val="000000"/>
                </a:solidFill>
                <a:effectLst/>
                <a:latin typeface="Times New Roman" panose="02020603050405020304" pitchFamily="18" charset="0"/>
              </a:rPr>
              <a:t>c. Bir şey ya doğrudur ya da yanlıştır.</a:t>
            </a:r>
          </a:p>
          <a:p>
            <a:r>
              <a:rPr lang="tr-TR" sz="1800" b="0" i="0" dirty="0">
                <a:solidFill>
                  <a:srgbClr val="000000"/>
                </a:solidFill>
                <a:effectLst/>
                <a:latin typeface="Times New Roman" panose="02020603050405020304" pitchFamily="18" charset="0"/>
              </a:rPr>
              <a:t>d. Bir şey sadece kendisidir, kendisi olmayan olamaz.</a:t>
            </a:r>
          </a:p>
          <a:p>
            <a:r>
              <a:rPr lang="tr-TR" sz="1800" b="0" i="0" dirty="0">
                <a:solidFill>
                  <a:srgbClr val="000000"/>
                </a:solidFill>
                <a:effectLst/>
                <a:latin typeface="Times New Roman" panose="02020603050405020304" pitchFamily="18" charset="0"/>
              </a:rPr>
              <a:t>e. Bir şey ne ise o’dur</a:t>
            </a:r>
            <a:r>
              <a:rPr lang="tr-TR" dirty="0"/>
              <a:t> </a:t>
            </a:r>
            <a:br>
              <a:rPr lang="tr-TR" dirty="0"/>
            </a:br>
            <a:br>
              <a:rPr lang="tr-TR" dirty="0"/>
            </a:br>
            <a:endParaRPr lang="tr-TR" dirty="0"/>
          </a:p>
        </p:txBody>
      </p:sp>
    </p:spTree>
    <p:extLst>
      <p:ext uri="{BB962C8B-B14F-4D97-AF65-F5344CB8AC3E}">
        <p14:creationId xmlns:p14="http://schemas.microsoft.com/office/powerpoint/2010/main" val="4656280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B651F400-9A63-9467-D6B7-028FA2FB9DAD}"/>
              </a:ext>
            </a:extLst>
          </p:cNvPr>
          <p:cNvSpPr txBox="1"/>
          <p:nvPr/>
        </p:nvSpPr>
        <p:spPr>
          <a:xfrm>
            <a:off x="457200" y="265176"/>
            <a:ext cx="8684514" cy="7017306"/>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6. </a:t>
            </a:r>
            <a:r>
              <a:rPr lang="tr-TR" sz="1800" b="0" i="0" dirty="0" err="1">
                <a:solidFill>
                  <a:srgbClr val="000000"/>
                </a:solidFill>
                <a:effectLst/>
                <a:latin typeface="Times New Roman" panose="02020603050405020304" pitchFamily="18" charset="0"/>
              </a:rPr>
              <a:t>Çelişmezlik</a:t>
            </a:r>
            <a:r>
              <a:rPr lang="tr-TR" sz="1800" b="0" i="0" dirty="0">
                <a:solidFill>
                  <a:srgbClr val="000000"/>
                </a:solidFill>
                <a:effectLst/>
                <a:latin typeface="Times New Roman" panose="02020603050405020304" pitchFamily="18" charset="0"/>
              </a:rPr>
              <a:t> ilkesi aşağıdaki şıklardan hangisinde doğru olarak tanımlanmıştır?</a:t>
            </a:r>
          </a:p>
          <a:p>
            <a:r>
              <a:rPr lang="tr-TR" sz="1800" b="0" i="0" dirty="0">
                <a:solidFill>
                  <a:srgbClr val="000000"/>
                </a:solidFill>
                <a:effectLst/>
                <a:latin typeface="Times New Roman" panose="02020603050405020304" pitchFamily="18" charset="0"/>
              </a:rPr>
              <a:t>a. Bazı şeyler bazen doğru bazen yanlıştır.</a:t>
            </a:r>
          </a:p>
          <a:p>
            <a:r>
              <a:rPr lang="tr-TR" sz="1800" b="0" i="0" dirty="0">
                <a:solidFill>
                  <a:srgbClr val="000000"/>
                </a:solidFill>
                <a:effectLst/>
                <a:latin typeface="Times New Roman" panose="02020603050405020304" pitchFamily="18" charset="0"/>
              </a:rPr>
              <a:t>b. Bazı şeyler başka şeylere dönüşür.</a:t>
            </a:r>
          </a:p>
          <a:p>
            <a:r>
              <a:rPr lang="tr-TR" sz="1800" b="0" i="0" dirty="0">
                <a:solidFill>
                  <a:srgbClr val="000000"/>
                </a:solidFill>
                <a:effectLst/>
                <a:latin typeface="Times New Roman" panose="02020603050405020304" pitchFamily="18" charset="0"/>
              </a:rPr>
              <a:t>c. Bir şey ya doğrudur ya da yanlıştır.</a:t>
            </a:r>
          </a:p>
          <a:p>
            <a:r>
              <a:rPr lang="tr-TR" sz="1800" b="0" i="0" dirty="0">
                <a:solidFill>
                  <a:srgbClr val="000000"/>
                </a:solidFill>
                <a:effectLst/>
                <a:latin typeface="Times New Roman" panose="02020603050405020304" pitchFamily="18" charset="0"/>
              </a:rPr>
              <a:t>d. Bir şey sadece kendisidir, kendisi olmayan olamaz.</a:t>
            </a:r>
          </a:p>
          <a:p>
            <a:r>
              <a:rPr lang="tr-TR" sz="1800" b="0" i="0" dirty="0">
                <a:solidFill>
                  <a:srgbClr val="000000"/>
                </a:solidFill>
                <a:effectLst/>
                <a:latin typeface="Times New Roman" panose="02020603050405020304" pitchFamily="18" charset="0"/>
              </a:rPr>
              <a:t>e. Bir şey ne ise o’dur.</a:t>
            </a:r>
            <a:r>
              <a:rPr lang="tr-TR" dirty="0"/>
              <a:t> </a:t>
            </a:r>
          </a:p>
          <a:p>
            <a:endParaRPr lang="tr-TR" dirty="0"/>
          </a:p>
          <a:p>
            <a:r>
              <a:rPr lang="tr-TR" sz="1800" b="0" i="0" dirty="0">
                <a:solidFill>
                  <a:srgbClr val="000000"/>
                </a:solidFill>
                <a:effectLst/>
                <a:latin typeface="Times New Roman" panose="02020603050405020304" pitchFamily="18" charset="0"/>
              </a:rPr>
              <a:t>7. Üçüncü halin imkansızlığı ilkesi aşağıdaki şıklardan hangisinde doğru olarak</a:t>
            </a:r>
          </a:p>
          <a:p>
            <a:r>
              <a:rPr lang="tr-TR" sz="1800" b="0" i="0" dirty="0">
                <a:solidFill>
                  <a:srgbClr val="000000"/>
                </a:solidFill>
                <a:effectLst/>
                <a:latin typeface="Times New Roman" panose="02020603050405020304" pitchFamily="18" charset="0"/>
              </a:rPr>
              <a:t>tanımlanmıştır?</a:t>
            </a:r>
          </a:p>
          <a:p>
            <a:r>
              <a:rPr lang="tr-TR" sz="1800" b="0" i="0" dirty="0">
                <a:solidFill>
                  <a:srgbClr val="000000"/>
                </a:solidFill>
                <a:effectLst/>
                <a:latin typeface="Times New Roman" panose="02020603050405020304" pitchFamily="18" charset="0"/>
              </a:rPr>
              <a:t>a. Bazı şeyler bazen doğru bazen yanlıştır.</a:t>
            </a:r>
          </a:p>
          <a:p>
            <a:r>
              <a:rPr lang="tr-TR" sz="1800" b="0" i="0" dirty="0">
                <a:solidFill>
                  <a:srgbClr val="000000"/>
                </a:solidFill>
                <a:effectLst/>
                <a:latin typeface="Times New Roman" panose="02020603050405020304" pitchFamily="18" charset="0"/>
              </a:rPr>
              <a:t>b. Bazı şeyler başka şeylere dönüşür.</a:t>
            </a:r>
          </a:p>
          <a:p>
            <a:r>
              <a:rPr lang="tr-TR" sz="1800" b="0" i="0" dirty="0">
                <a:solidFill>
                  <a:srgbClr val="000000"/>
                </a:solidFill>
                <a:effectLst/>
                <a:latin typeface="Times New Roman" panose="02020603050405020304" pitchFamily="18" charset="0"/>
              </a:rPr>
              <a:t>c. Bir konuşma evreni sadece “a olan” ve “a </a:t>
            </a:r>
            <a:r>
              <a:rPr lang="tr-TR" sz="1800" b="0" i="0" dirty="0" err="1">
                <a:solidFill>
                  <a:srgbClr val="000000"/>
                </a:solidFill>
                <a:effectLst/>
                <a:latin typeface="Times New Roman" panose="02020603050405020304" pitchFamily="18" charset="0"/>
              </a:rPr>
              <a:t>olmayan”ın</a:t>
            </a:r>
            <a:r>
              <a:rPr lang="tr-TR" sz="1800" b="0" i="0" dirty="0">
                <a:solidFill>
                  <a:srgbClr val="000000"/>
                </a:solidFill>
                <a:effectLst/>
                <a:latin typeface="Times New Roman" panose="02020603050405020304" pitchFamily="18" charset="0"/>
              </a:rPr>
              <a:t> birleşiminden ibarettir.</a:t>
            </a:r>
          </a:p>
          <a:p>
            <a:r>
              <a:rPr lang="tr-TR" sz="1800" b="0" i="0" dirty="0">
                <a:solidFill>
                  <a:srgbClr val="000000"/>
                </a:solidFill>
                <a:effectLst/>
                <a:latin typeface="Times New Roman" panose="02020603050405020304" pitchFamily="18" charset="0"/>
              </a:rPr>
              <a:t>d. Bir şey sadece kendisidir, kendisi olmayan olamaz.</a:t>
            </a:r>
          </a:p>
          <a:p>
            <a:r>
              <a:rPr lang="tr-TR" sz="1800" b="0" i="0" dirty="0">
                <a:solidFill>
                  <a:srgbClr val="000000"/>
                </a:solidFill>
                <a:effectLst/>
                <a:latin typeface="Times New Roman" panose="02020603050405020304" pitchFamily="18" charset="0"/>
              </a:rPr>
              <a:t>e. Bir şey ne ise o’dur.</a:t>
            </a:r>
            <a:r>
              <a:rPr lang="tr-TR" dirty="0"/>
              <a:t> </a:t>
            </a:r>
            <a:br>
              <a:rPr lang="tr-TR" dirty="0"/>
            </a:br>
            <a:endParaRPr lang="tr-TR" dirty="0"/>
          </a:p>
          <a:p>
            <a:endParaRPr lang="tr-TR" dirty="0"/>
          </a:p>
          <a:p>
            <a:r>
              <a:rPr lang="tr-TR" sz="1800" b="0" i="0" dirty="0">
                <a:solidFill>
                  <a:srgbClr val="000000"/>
                </a:solidFill>
                <a:effectLst/>
                <a:latin typeface="Times New Roman" panose="02020603050405020304" pitchFamily="18" charset="0"/>
              </a:rPr>
              <a:t>8. “Kategorik bir önermenin temel unsurları ………. , ………. ve ……….’ tır.”</a:t>
            </a:r>
          </a:p>
          <a:p>
            <a:r>
              <a:rPr lang="tr-TR" sz="1800" b="0" i="0" dirty="0">
                <a:solidFill>
                  <a:srgbClr val="000000"/>
                </a:solidFill>
                <a:effectLst/>
                <a:latin typeface="Times New Roman" panose="02020603050405020304" pitchFamily="18" charset="0"/>
              </a:rPr>
              <a:t>önermesine sırasıyla aşağıdakilerden hangisinin gelmesi gerekir?</a:t>
            </a:r>
          </a:p>
          <a:p>
            <a:r>
              <a:rPr lang="tr-TR" sz="1800" b="0" i="0" dirty="0">
                <a:solidFill>
                  <a:srgbClr val="000000"/>
                </a:solidFill>
                <a:effectLst/>
                <a:latin typeface="Times New Roman" panose="02020603050405020304" pitchFamily="18" charset="0"/>
              </a:rPr>
              <a:t>a. özne, yüklem, koşaç</a:t>
            </a:r>
          </a:p>
          <a:p>
            <a:r>
              <a:rPr lang="tr-TR" sz="1800" b="0" i="0" dirty="0">
                <a:solidFill>
                  <a:srgbClr val="000000"/>
                </a:solidFill>
                <a:effectLst/>
                <a:latin typeface="Times New Roman" panose="02020603050405020304" pitchFamily="18" charset="0"/>
              </a:rPr>
              <a:t>b. nesne, tümleç, yargı</a:t>
            </a:r>
          </a:p>
          <a:p>
            <a:r>
              <a:rPr lang="tr-TR" sz="1800" b="0" i="0" dirty="0">
                <a:solidFill>
                  <a:srgbClr val="000000"/>
                </a:solidFill>
                <a:effectLst/>
                <a:latin typeface="Times New Roman" panose="02020603050405020304" pitchFamily="18" charset="0"/>
              </a:rPr>
              <a:t>c. yargı, belirtili nesne, tikel</a:t>
            </a:r>
            <a:r>
              <a:rPr lang="tr-TR" dirty="0"/>
              <a:t> </a:t>
            </a:r>
            <a:br>
              <a:rPr lang="tr-TR" dirty="0"/>
            </a:br>
            <a:r>
              <a:rPr lang="tr-TR" sz="1800" b="0" i="0" dirty="0">
                <a:solidFill>
                  <a:srgbClr val="000000"/>
                </a:solidFill>
                <a:effectLst/>
                <a:latin typeface="Times New Roman" panose="02020603050405020304" pitchFamily="18" charset="0"/>
              </a:rPr>
              <a:t>d. tümel, mümkün, özne</a:t>
            </a:r>
          </a:p>
          <a:p>
            <a:r>
              <a:rPr lang="tr-TR" sz="1800" b="0" i="0" dirty="0">
                <a:solidFill>
                  <a:srgbClr val="000000"/>
                </a:solidFill>
                <a:effectLst/>
                <a:latin typeface="Times New Roman" panose="02020603050405020304" pitchFamily="18" charset="0"/>
              </a:rPr>
              <a:t>e. tikel, yüklem, belirtisiz nesne</a:t>
            </a:r>
            <a:r>
              <a:rPr lang="tr-TR" dirty="0"/>
              <a:t> </a:t>
            </a:r>
            <a:br>
              <a:rPr lang="tr-TR" dirty="0"/>
            </a:br>
            <a:br>
              <a:rPr lang="tr-TR" dirty="0"/>
            </a:br>
            <a:endParaRPr lang="tr-TR" dirty="0"/>
          </a:p>
        </p:txBody>
      </p:sp>
    </p:spTree>
    <p:extLst>
      <p:ext uri="{BB962C8B-B14F-4D97-AF65-F5344CB8AC3E}">
        <p14:creationId xmlns:p14="http://schemas.microsoft.com/office/powerpoint/2010/main" val="34985521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992DCAA3-3E81-E8EA-BE23-FB8D6705643F}"/>
              </a:ext>
            </a:extLst>
          </p:cNvPr>
          <p:cNvSpPr txBox="1"/>
          <p:nvPr/>
        </p:nvSpPr>
        <p:spPr>
          <a:xfrm>
            <a:off x="621792" y="365760"/>
            <a:ext cx="8519922" cy="5078313"/>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9. Kategorik önermelerin gösterileri ile ilgili aşağıdakilerden hangisi yanlıştır?</a:t>
            </a:r>
          </a:p>
          <a:p>
            <a:r>
              <a:rPr lang="tr-TR" sz="1800" b="0" i="0" dirty="0">
                <a:solidFill>
                  <a:srgbClr val="000000"/>
                </a:solidFill>
                <a:effectLst/>
                <a:latin typeface="Times New Roman" panose="02020603050405020304" pitchFamily="18" charset="0"/>
              </a:rPr>
              <a:t>a. Tümel-olumlu: </a:t>
            </a:r>
            <a:r>
              <a:rPr lang="tr-TR" sz="1800" b="0" i="0" dirty="0" err="1">
                <a:solidFill>
                  <a:srgbClr val="000000"/>
                </a:solidFill>
                <a:effectLst/>
                <a:latin typeface="Times New Roman" panose="02020603050405020304" pitchFamily="18" charset="0"/>
              </a:rPr>
              <a:t>SaP</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b. Tümel-olumsuz: </a:t>
            </a:r>
            <a:r>
              <a:rPr lang="tr-TR" sz="1800" b="0" i="0" dirty="0" err="1">
                <a:solidFill>
                  <a:srgbClr val="000000"/>
                </a:solidFill>
                <a:effectLst/>
                <a:latin typeface="Times New Roman" panose="02020603050405020304" pitchFamily="18" charset="0"/>
              </a:rPr>
              <a:t>SeP</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c. Tikel-olumlu: </a:t>
            </a:r>
            <a:r>
              <a:rPr lang="tr-TR" sz="1800" b="0" i="0" dirty="0" err="1">
                <a:solidFill>
                  <a:srgbClr val="000000"/>
                </a:solidFill>
                <a:effectLst/>
                <a:latin typeface="Times New Roman" panose="02020603050405020304" pitchFamily="18" charset="0"/>
              </a:rPr>
              <a:t>SıP</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d. Tikel-olumsuz: Sop</a:t>
            </a:r>
          </a:p>
          <a:p>
            <a:r>
              <a:rPr lang="tr-TR" sz="1800" b="0" i="0" dirty="0">
                <a:solidFill>
                  <a:srgbClr val="000000"/>
                </a:solidFill>
                <a:effectLst/>
                <a:latin typeface="Times New Roman" panose="02020603050405020304" pitchFamily="18" charset="0"/>
              </a:rPr>
              <a:t>e. Tikel-olumsuz Sup</a:t>
            </a:r>
            <a:r>
              <a:rPr lang="tr-TR" dirty="0"/>
              <a:t> </a:t>
            </a:r>
          </a:p>
          <a:p>
            <a:endParaRPr lang="tr-TR" dirty="0"/>
          </a:p>
          <a:p>
            <a:r>
              <a:rPr lang="tr-TR" sz="1800" b="0" i="0" dirty="0">
                <a:solidFill>
                  <a:srgbClr val="000000"/>
                </a:solidFill>
                <a:effectLst/>
                <a:latin typeface="Times New Roman" panose="02020603050405020304" pitchFamily="18" charset="0"/>
              </a:rPr>
              <a:t>10. Birlikte evetleme ilişkisi içindeki üç önermenin sonucunun doğru olması için,</a:t>
            </a:r>
          </a:p>
          <a:p>
            <a:r>
              <a:rPr lang="tr-TR" sz="1800" b="0" i="0" dirty="0">
                <a:solidFill>
                  <a:srgbClr val="000000"/>
                </a:solidFill>
                <a:effectLst/>
                <a:latin typeface="Times New Roman" panose="02020603050405020304" pitchFamily="18" charset="0"/>
              </a:rPr>
              <a:t>önermelerin almaları gereken doğruluk değerleri aşağıdakilerden hangisinde doğru olarak verilmiştir?</a:t>
            </a:r>
          </a:p>
          <a:p>
            <a:r>
              <a:rPr lang="tr-TR" sz="1800" b="0" i="0" dirty="0">
                <a:solidFill>
                  <a:srgbClr val="000000"/>
                </a:solidFill>
                <a:effectLst/>
                <a:latin typeface="Times New Roman" panose="02020603050405020304" pitchFamily="18" charset="0"/>
              </a:rPr>
              <a:t>I. Önerme II. Önerme III. Önerme</a:t>
            </a:r>
          </a:p>
          <a:p>
            <a:r>
              <a:rPr lang="tr-TR" sz="1800" b="0" i="0" dirty="0">
                <a:solidFill>
                  <a:srgbClr val="000000"/>
                </a:solidFill>
                <a:effectLst/>
                <a:latin typeface="Times New Roman" panose="02020603050405020304" pitchFamily="18" charset="0"/>
              </a:rPr>
              <a:t>a. Doğru     Yanlış          </a:t>
            </a:r>
            <a:r>
              <a:rPr lang="tr-TR" sz="1800" b="0" i="0" dirty="0" err="1">
                <a:solidFill>
                  <a:srgbClr val="000000"/>
                </a:solidFill>
                <a:effectLst/>
                <a:latin typeface="Times New Roman" panose="02020603050405020304" pitchFamily="18" charset="0"/>
              </a:rPr>
              <a:t>Yanlış</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b. Doğru     Doğru          Yanlış</a:t>
            </a:r>
          </a:p>
          <a:p>
            <a:r>
              <a:rPr lang="tr-TR" sz="1800" b="0" i="0" dirty="0">
                <a:solidFill>
                  <a:srgbClr val="000000"/>
                </a:solidFill>
                <a:effectLst/>
                <a:latin typeface="Times New Roman" panose="02020603050405020304" pitchFamily="18" charset="0"/>
              </a:rPr>
              <a:t>c. Doğru     Doğru          Doğru</a:t>
            </a:r>
          </a:p>
          <a:p>
            <a:r>
              <a:rPr lang="tr-TR" sz="1800" b="0" i="0" dirty="0">
                <a:solidFill>
                  <a:srgbClr val="000000"/>
                </a:solidFill>
                <a:effectLst/>
                <a:latin typeface="Times New Roman" panose="02020603050405020304" pitchFamily="18" charset="0"/>
              </a:rPr>
              <a:t>d. Yanlış     </a:t>
            </a:r>
            <a:r>
              <a:rPr lang="tr-TR" sz="1800" b="0" i="0" dirty="0" err="1">
                <a:solidFill>
                  <a:srgbClr val="000000"/>
                </a:solidFill>
                <a:effectLst/>
                <a:latin typeface="Times New Roman" panose="02020603050405020304" pitchFamily="18" charset="0"/>
              </a:rPr>
              <a:t>Yanlış</a:t>
            </a:r>
            <a:r>
              <a:rPr lang="tr-TR" sz="1800" b="0" i="0" dirty="0">
                <a:solidFill>
                  <a:srgbClr val="000000"/>
                </a:solidFill>
                <a:effectLst/>
                <a:latin typeface="Times New Roman" panose="02020603050405020304" pitchFamily="18" charset="0"/>
              </a:rPr>
              <a:t>           Doğru</a:t>
            </a:r>
          </a:p>
          <a:p>
            <a:r>
              <a:rPr lang="tr-TR" sz="1800" b="0" i="0" dirty="0">
                <a:solidFill>
                  <a:srgbClr val="000000"/>
                </a:solidFill>
                <a:effectLst/>
                <a:latin typeface="Times New Roman" panose="02020603050405020304" pitchFamily="18" charset="0"/>
              </a:rPr>
              <a:t>e. Yanlış      </a:t>
            </a:r>
            <a:r>
              <a:rPr lang="tr-TR" sz="1800" b="0" i="0" dirty="0" err="1">
                <a:solidFill>
                  <a:srgbClr val="000000"/>
                </a:solidFill>
                <a:effectLst/>
                <a:latin typeface="Times New Roman" panose="02020603050405020304" pitchFamily="18" charset="0"/>
              </a:rPr>
              <a:t>Yanlış</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Yanlış</a:t>
            </a:r>
            <a:r>
              <a:rPr lang="tr-TR" dirty="0"/>
              <a:t> </a:t>
            </a:r>
            <a:br>
              <a:rPr lang="tr-TR" dirty="0"/>
            </a:br>
            <a:br>
              <a:rPr lang="tr-TR" dirty="0"/>
            </a:br>
            <a:endParaRPr lang="tr-TR" dirty="0"/>
          </a:p>
        </p:txBody>
      </p:sp>
    </p:spTree>
    <p:extLst>
      <p:ext uri="{BB962C8B-B14F-4D97-AF65-F5344CB8AC3E}">
        <p14:creationId xmlns:p14="http://schemas.microsoft.com/office/powerpoint/2010/main" val="2177217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80AB29F6-8FC3-38C0-4793-0E119E7549C9}"/>
              </a:ext>
            </a:extLst>
          </p:cNvPr>
          <p:cNvSpPr txBox="1"/>
          <p:nvPr/>
        </p:nvSpPr>
        <p:spPr>
          <a:xfrm>
            <a:off x="587828" y="1166843"/>
            <a:ext cx="10891158" cy="3693319"/>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1. ÖNERMELER, DOĞRULUK DEĞERLERİ, ÖNERME EKLEMLERİ VE DOĞRULUK TABLOLARI</a:t>
            </a:r>
          </a:p>
          <a:p>
            <a:r>
              <a:rPr lang="tr-TR" sz="1800" b="1" i="0" dirty="0">
                <a:solidFill>
                  <a:srgbClr val="000000"/>
                </a:solidFill>
                <a:effectLst/>
                <a:latin typeface="Times New Roman" panose="02020603050405020304" pitchFamily="18" charset="0"/>
              </a:rPr>
              <a:t>1.1. Önerme ve Doğruluk Değeri Nedir?</a:t>
            </a:r>
            <a:endParaRPr lang="tr-TR" sz="1800" b="0" i="0" dirty="0">
              <a:solidFill>
                <a:srgbClr val="000000"/>
              </a:solidFill>
              <a:effectLst/>
              <a:latin typeface="Times New Roman" panose="02020603050405020304" pitchFamily="18" charset="0"/>
            </a:endParaRPr>
          </a:p>
          <a:p>
            <a:pPr algn="just"/>
            <a:endParaRPr lang="tr-TR" dirty="0">
              <a:solidFill>
                <a:srgbClr val="000000"/>
              </a:solidFill>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Geleneksel tanıma göre “önerme”, “yargı” bildiren yani bir şeyin bir özelliğe sahip olup olmadığını ya da belirli bir durumda bulunup bulunmadığını belirten ifadelerin genel adıdır (Bu tanımın, şeyler arasındaki “</a:t>
            </a:r>
            <a:r>
              <a:rPr lang="tr-TR" sz="1800" b="0" i="0" dirty="0" err="1">
                <a:solidFill>
                  <a:srgbClr val="000000"/>
                </a:solidFill>
                <a:effectLst/>
                <a:latin typeface="Times New Roman" panose="02020603050405020304" pitchFamily="18" charset="0"/>
              </a:rPr>
              <a:t>bağıntı”lara</a:t>
            </a:r>
            <a:r>
              <a:rPr lang="tr-TR" sz="1800" b="0" i="0" dirty="0">
                <a:solidFill>
                  <a:srgbClr val="000000"/>
                </a:solidFill>
                <a:effectLst/>
                <a:latin typeface="Times New Roman" panose="02020603050405020304" pitchFamily="18" charset="0"/>
              </a:rPr>
              <a:t> işaret eden önermeleri ihmal ettiği bilinmelidir). Bir “</a:t>
            </a:r>
            <a:r>
              <a:rPr lang="tr-TR" sz="1800" b="0" i="0" dirty="0" err="1">
                <a:solidFill>
                  <a:srgbClr val="000000"/>
                </a:solidFill>
                <a:effectLst/>
                <a:latin typeface="Times New Roman" panose="02020603050405020304" pitchFamily="18" charset="0"/>
              </a:rPr>
              <a:t>önerme”nin</a:t>
            </a:r>
            <a:r>
              <a:rPr lang="tr-TR" sz="1800" b="0" i="0" dirty="0">
                <a:solidFill>
                  <a:srgbClr val="000000"/>
                </a:solidFill>
                <a:effectLst/>
                <a:latin typeface="Times New Roman" panose="02020603050405020304" pitchFamily="18" charset="0"/>
              </a:rPr>
              <a:t> ortaya koyduğu “yargı”, gerçeklikle uyuşuyorsa o önerme “doğru”, uyuşmuyorsa “yanlış” demektir. Örneğin “Balıklar suda yaşar” önermesi “doğru” iken “Bazı ağaçlar uçar” önermesi “</a:t>
            </a:r>
            <a:r>
              <a:rPr lang="tr-TR" sz="1800" b="0" i="0" dirty="0" err="1">
                <a:solidFill>
                  <a:srgbClr val="000000"/>
                </a:solidFill>
                <a:effectLst/>
                <a:latin typeface="Times New Roman" panose="02020603050405020304" pitchFamily="18" charset="0"/>
              </a:rPr>
              <a:t>yanlış”tır</a:t>
            </a:r>
            <a:r>
              <a:rPr lang="tr-TR" sz="1800" b="0" i="0" dirty="0">
                <a:solidFill>
                  <a:srgbClr val="000000"/>
                </a:solidFill>
                <a:effectLst/>
                <a:latin typeface="Times New Roman" panose="02020603050405020304" pitchFamily="18" charset="0"/>
              </a:rPr>
              <a:t>. Bu özel ifadeler, bir doğruluk değeri taşıyor oldukları için akıl yürütmelerimizin esası durumundadırlar.</a:t>
            </a:r>
          </a:p>
          <a:p>
            <a:pPr algn="just"/>
            <a:r>
              <a:rPr lang="tr-TR" sz="1800" b="0" i="0" dirty="0">
                <a:solidFill>
                  <a:srgbClr val="000000"/>
                </a:solidFill>
                <a:effectLst/>
                <a:latin typeface="Times New Roman" panose="02020603050405020304" pitchFamily="18" charset="0"/>
              </a:rPr>
              <a:t>Mantığın temel unsurları olan önermelerin, ilgili şey, olay ya da olgularla uygunluğuna bağlı olarak ya “doğru” ya da “yanlış” olabileceklerine yani sadece iki doğruluk değerinden birisini taşıyabileceklerine ilişkin kabul, şu temel ilkelerin getirdiği bir zorunluluktur.</a:t>
            </a:r>
            <a:r>
              <a:rPr lang="tr-TR" dirty="0"/>
              <a:t> </a:t>
            </a:r>
            <a:br>
              <a:rPr lang="tr-TR" dirty="0"/>
            </a:br>
            <a:endParaRPr lang="tr-TR" dirty="0"/>
          </a:p>
        </p:txBody>
      </p:sp>
    </p:spTree>
    <p:extLst>
      <p:ext uri="{BB962C8B-B14F-4D97-AF65-F5344CB8AC3E}">
        <p14:creationId xmlns:p14="http://schemas.microsoft.com/office/powerpoint/2010/main" val="2955570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6DF999E4-40CF-4A3B-9CA3-6EA7117B7270}"/>
              </a:ext>
            </a:extLst>
          </p:cNvPr>
          <p:cNvSpPr txBox="1"/>
          <p:nvPr/>
        </p:nvSpPr>
        <p:spPr>
          <a:xfrm>
            <a:off x="767444" y="783771"/>
            <a:ext cx="10825842" cy="6463308"/>
          </a:xfrm>
          <a:prstGeom prst="rect">
            <a:avLst/>
          </a:prstGeom>
          <a:noFill/>
        </p:spPr>
        <p:txBody>
          <a:bodyPr wrap="square">
            <a:spAutoFit/>
          </a:bodyPr>
          <a:lstStyle/>
          <a:p>
            <a:pPr marL="342900" indent="-342900">
              <a:buAutoNum type="arabicPeriod"/>
            </a:pPr>
            <a:r>
              <a:rPr lang="tr-TR" sz="1800" b="1" i="0" dirty="0">
                <a:solidFill>
                  <a:srgbClr val="000000"/>
                </a:solidFill>
                <a:effectLst/>
                <a:latin typeface="Times New Roman" panose="02020603050405020304" pitchFamily="18" charset="0"/>
              </a:rPr>
              <a:t>Özdeşlik İlkesi</a:t>
            </a:r>
            <a:r>
              <a:rPr lang="tr-TR" dirty="0"/>
              <a:t> </a:t>
            </a:r>
          </a:p>
          <a:p>
            <a:pPr algn="just"/>
            <a:r>
              <a:rPr lang="tr-TR" sz="1800" b="0" i="0" dirty="0">
                <a:solidFill>
                  <a:srgbClr val="000000"/>
                </a:solidFill>
                <a:effectLst/>
                <a:latin typeface="Times New Roman" panose="02020603050405020304" pitchFamily="18" charset="0"/>
              </a:rPr>
              <a:t>Bir şeyin kendisiyle aynı şey olduğuna işaret eden bu ilke kısaca “bir şey ne ise o'dur” şeklinde ifade edilir. Her şeyin kendisiyle özdeş olması bir zorunluluktur. Kolayca izah edilebilen ve anlaşılabilen bu ilke üzerinde ayrıntılı bir değerlendirme çoğu kişi için anlamlı görünmeyecektir. Ancak o son derece önemli bir ilkedir çünkü düşünmenin ve tüm iletişim biçimlerinin zeminini oluşturur. Bu ilke olmaksızın insanın iki şeyi karşılaştırması bile mümkün olamaz. Herhangi bir kavramın, bir akıl yürütme işleminin farklı basamaklarında bir tutarlılık içerisinde kullanılması ve böylece öncüllerle tutarlı bir sonuca ulaşılması hep bu ilke sayesinde gerçekleşir. Özdeşlik ilkesi sıklıkla benzerlik ve eşitlikle karıştırılır. Matematiksel eşdeğerliklerin iki tarafında yer alan değerler birbirleriyle eşittir ancak bu onları özdeş kılmaz. İki benzer şey arasındaki ilişki de bir tür özdeşlik olarak düşünülmemelidir. Gerçek anlamıyla özdeşlik bir şeyin kendisiyle kurabildiği bir ilişkidir.</a:t>
            </a:r>
          </a:p>
          <a:p>
            <a:pPr algn="just"/>
            <a:endParaRPr lang="tr-TR" sz="1800" b="0" i="0" dirty="0">
              <a:solidFill>
                <a:srgbClr val="000000"/>
              </a:solidFill>
              <a:effectLst/>
              <a:latin typeface="Times New Roman" panose="02020603050405020304" pitchFamily="18" charset="0"/>
            </a:endParaRPr>
          </a:p>
          <a:p>
            <a:pPr algn="just"/>
            <a:r>
              <a:rPr lang="tr-TR" dirty="0"/>
              <a:t> </a:t>
            </a:r>
            <a:r>
              <a:rPr lang="tr-TR" sz="1800" b="0" i="0" dirty="0">
                <a:solidFill>
                  <a:srgbClr val="000000"/>
                </a:solidFill>
                <a:effectLst/>
                <a:latin typeface="Times New Roman" panose="02020603050405020304" pitchFamily="18" charset="0"/>
              </a:rPr>
              <a:t>Özdeşlik ifade eden mantıksal önermeler “analitik” ve “</a:t>
            </a:r>
            <a:r>
              <a:rPr lang="tr-TR" sz="1800" b="0" i="0" dirty="0" err="1">
                <a:solidFill>
                  <a:srgbClr val="000000"/>
                </a:solidFill>
                <a:effectLst/>
                <a:latin typeface="Times New Roman" panose="02020603050405020304" pitchFamily="18" charset="0"/>
              </a:rPr>
              <a:t>totolojik”tirler</a:t>
            </a:r>
            <a:r>
              <a:rPr lang="tr-TR" sz="1800" b="0" i="0" dirty="0">
                <a:solidFill>
                  <a:srgbClr val="000000"/>
                </a:solidFill>
                <a:effectLst/>
                <a:latin typeface="Times New Roman" panose="02020603050405020304" pitchFamily="18" charset="0"/>
              </a:rPr>
              <a:t>. Bu türden önermelerin özne ve yüklemleri aynı “içlem” ve “</a:t>
            </a:r>
            <a:r>
              <a:rPr lang="tr-TR" sz="1800" b="0" i="0" dirty="0" err="1">
                <a:solidFill>
                  <a:srgbClr val="000000"/>
                </a:solidFill>
                <a:effectLst/>
                <a:latin typeface="Times New Roman" panose="02020603050405020304" pitchFamily="18" charset="0"/>
              </a:rPr>
              <a:t>kaplam”a</a:t>
            </a:r>
            <a:r>
              <a:rPr lang="tr-TR" sz="1800" b="0" i="0" dirty="0">
                <a:solidFill>
                  <a:srgbClr val="000000"/>
                </a:solidFill>
                <a:effectLst/>
                <a:latin typeface="Times New Roman" panose="02020603050405020304" pitchFamily="18" charset="0"/>
              </a:rPr>
              <a:t> sahip olduklarından yeni bir bilgi vermezler, “a </a:t>
            </a:r>
            <a:r>
              <a:rPr lang="tr-TR" sz="1800" b="0" i="0" dirty="0" err="1">
                <a:solidFill>
                  <a:srgbClr val="000000"/>
                </a:solidFill>
                <a:effectLst/>
                <a:latin typeface="Times New Roman" panose="02020603050405020304" pitchFamily="18" charset="0"/>
              </a:rPr>
              <a:t>priori”dirler</a:t>
            </a:r>
            <a:r>
              <a:rPr lang="tr-TR" sz="1800" b="0" i="0" dirty="0">
                <a:solidFill>
                  <a:srgbClr val="000000"/>
                </a:solidFill>
                <a:effectLst/>
                <a:latin typeface="Times New Roman" panose="02020603050405020304" pitchFamily="18" charset="0"/>
              </a:rPr>
              <a:t>, zorunlu olarak doğrudurlar, bu yüzden de “analitik” olarak adlandırılırlar. Zorunlu olarak her durumda “doğru” değeri alan önermeler ise birer “</a:t>
            </a:r>
            <a:r>
              <a:rPr lang="tr-TR" sz="1800" b="0" i="0" dirty="0" err="1">
                <a:solidFill>
                  <a:srgbClr val="000000"/>
                </a:solidFill>
                <a:effectLst/>
                <a:latin typeface="Times New Roman" panose="02020603050405020304" pitchFamily="18" charset="0"/>
              </a:rPr>
              <a:t>totoloji”dirler</a:t>
            </a:r>
            <a:r>
              <a:rPr lang="tr-TR" sz="1800" b="0" i="0" dirty="0">
                <a:solidFill>
                  <a:srgbClr val="000000"/>
                </a:solidFill>
                <a:effectLst/>
                <a:latin typeface="Times New Roman" panose="02020603050405020304" pitchFamily="18" charset="0"/>
              </a:rPr>
              <a:t>. Bu totolojilerde önermeyi oluşturan özne ve yüklem birbirlerini karşılıklı olarak tekrar ederler. Klasik bir örnek olarak “Bütün bekâr olanlar evli olmayanlardır” önermesinde özne durumundaki “bekâr olmak” ile yüklem durumundaki “evli olmamak” aynı şeye karşılık geldiklerinden ilgili önerme hiç bir zaman “</a:t>
            </a:r>
            <a:r>
              <a:rPr lang="tr-TR" sz="1800" b="0" i="0" dirty="0" err="1">
                <a:solidFill>
                  <a:srgbClr val="000000"/>
                </a:solidFill>
                <a:effectLst/>
                <a:latin typeface="Times New Roman" panose="02020603050405020304" pitchFamily="18" charset="0"/>
              </a:rPr>
              <a:t>yanlış”lanamaz</a:t>
            </a:r>
            <a:r>
              <a:rPr lang="tr-TR" sz="1800" b="0" i="0" dirty="0">
                <a:solidFill>
                  <a:srgbClr val="000000"/>
                </a:solidFill>
                <a:effectLst/>
                <a:latin typeface="Times New Roman" panose="02020603050405020304" pitchFamily="18" charset="0"/>
              </a:rPr>
              <a:t>; özne ile yüklem yer değiştirse bile önermenin doğruluk değeri değişmeyecektir.</a:t>
            </a:r>
            <a:r>
              <a:rPr lang="tr-TR" dirty="0"/>
              <a:t> </a:t>
            </a:r>
            <a:br>
              <a:rPr lang="tr-TR" dirty="0"/>
            </a:br>
            <a:br>
              <a:rPr lang="tr-TR" dirty="0"/>
            </a:br>
            <a:endParaRPr lang="tr-TR" sz="1800" b="0" i="0" dirty="0">
              <a:solidFill>
                <a:srgbClr val="000000"/>
              </a:solidFill>
              <a:effectLst/>
              <a:latin typeface="Times New Roman" panose="02020603050405020304" pitchFamily="18" charset="0"/>
            </a:endParaRPr>
          </a:p>
          <a:p>
            <a:br>
              <a:rPr lang="tr-TR" dirty="0"/>
            </a:br>
            <a:br>
              <a:rPr lang="tr-TR" dirty="0"/>
            </a:br>
            <a:endParaRPr lang="tr-TR" dirty="0"/>
          </a:p>
        </p:txBody>
      </p:sp>
    </p:spTree>
    <p:extLst>
      <p:ext uri="{BB962C8B-B14F-4D97-AF65-F5344CB8AC3E}">
        <p14:creationId xmlns:p14="http://schemas.microsoft.com/office/powerpoint/2010/main" val="1100933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100D8102-0F28-8E87-9C4B-668CC85598C6}"/>
              </a:ext>
            </a:extLst>
          </p:cNvPr>
          <p:cNvSpPr txBox="1"/>
          <p:nvPr/>
        </p:nvSpPr>
        <p:spPr>
          <a:xfrm>
            <a:off x="1252728" y="73152"/>
            <a:ext cx="9281160" cy="6247864"/>
          </a:xfrm>
          <a:prstGeom prst="rect">
            <a:avLst/>
          </a:prstGeom>
          <a:noFill/>
        </p:spPr>
        <p:txBody>
          <a:bodyPr wrap="square">
            <a:spAutoFit/>
          </a:bodyPr>
          <a:lstStyle/>
          <a:p>
            <a:endParaRPr lang="tr-TR" sz="2000" b="1" i="0" dirty="0">
              <a:solidFill>
                <a:srgbClr val="000000"/>
              </a:solidFill>
              <a:effectLst/>
              <a:latin typeface="Times New Roman" panose="02020603050405020304" pitchFamily="18" charset="0"/>
            </a:endParaRPr>
          </a:p>
          <a:p>
            <a:r>
              <a:rPr lang="tr-TR" sz="2000" b="1" i="0" dirty="0">
                <a:solidFill>
                  <a:srgbClr val="000000"/>
                </a:solidFill>
                <a:effectLst/>
                <a:latin typeface="Times New Roman" panose="02020603050405020304" pitchFamily="18" charset="0"/>
              </a:rPr>
              <a:t>2. </a:t>
            </a:r>
            <a:r>
              <a:rPr lang="tr-TR" sz="2000" b="1" i="0" dirty="0" err="1">
                <a:solidFill>
                  <a:srgbClr val="000000"/>
                </a:solidFill>
                <a:effectLst/>
                <a:latin typeface="Times New Roman" panose="02020603050405020304" pitchFamily="18" charset="0"/>
              </a:rPr>
              <a:t>Çelişmezlik</a:t>
            </a:r>
            <a:r>
              <a:rPr lang="tr-TR" sz="2000" b="1" i="0" dirty="0">
                <a:solidFill>
                  <a:srgbClr val="000000"/>
                </a:solidFill>
                <a:effectLst/>
                <a:latin typeface="Times New Roman" panose="02020603050405020304" pitchFamily="18" charset="0"/>
              </a:rPr>
              <a:t> İlkesi</a:t>
            </a:r>
          </a:p>
          <a:p>
            <a:pPr algn="just"/>
            <a:endParaRPr lang="tr-TR" sz="1800" b="0" i="0" dirty="0">
              <a:solidFill>
                <a:srgbClr val="000000"/>
              </a:solidFill>
              <a:effectLst/>
              <a:latin typeface="Times New Roman" panose="02020603050405020304" pitchFamily="18" charset="0"/>
            </a:endParaRPr>
          </a:p>
          <a:p>
            <a:pPr algn="just"/>
            <a:r>
              <a:rPr lang="tr-TR" sz="1800" b="0" i="0" dirty="0" err="1">
                <a:solidFill>
                  <a:srgbClr val="000000"/>
                </a:solidFill>
                <a:effectLst/>
                <a:latin typeface="Times New Roman" panose="02020603050405020304" pitchFamily="18" charset="0"/>
              </a:rPr>
              <a:t>Çelişmezlik</a:t>
            </a:r>
            <a:r>
              <a:rPr lang="tr-TR" sz="1800" b="0" i="0" dirty="0">
                <a:solidFill>
                  <a:srgbClr val="000000"/>
                </a:solidFill>
                <a:effectLst/>
                <a:latin typeface="Times New Roman" panose="02020603050405020304" pitchFamily="18" charset="0"/>
              </a:rPr>
              <a:t> “bir şey sadece kendisidir; kendisi olmayan olamaz” (yahut mantık diliyle “A, A olmayan olamaz”) önermesiyle ifade edilebilir. Bu ilke, matematikte olduğu gibi mantıkta da belirli nesnelerden meydana gelmiş bir evrensel küme olarak tanımlanan konuşma evrenini (</a:t>
            </a:r>
            <a:r>
              <a:rPr lang="tr-TR" sz="1800" b="0" i="0" dirty="0" err="1">
                <a:solidFill>
                  <a:srgbClr val="000000"/>
                </a:solidFill>
                <a:effectLst/>
                <a:latin typeface="Times New Roman" panose="02020603050405020304" pitchFamily="18" charset="0"/>
              </a:rPr>
              <a:t>universe</a:t>
            </a:r>
            <a:r>
              <a:rPr lang="tr-TR" sz="1800" b="0" i="0" dirty="0">
                <a:solidFill>
                  <a:srgbClr val="000000"/>
                </a:solidFill>
                <a:effectLst/>
                <a:latin typeface="Times New Roman" panose="02020603050405020304" pitchFamily="18" charset="0"/>
              </a:rPr>
              <a:t> of </a:t>
            </a:r>
            <a:r>
              <a:rPr lang="tr-TR" sz="1800" b="0" i="0" dirty="0" err="1">
                <a:solidFill>
                  <a:srgbClr val="000000"/>
                </a:solidFill>
                <a:effectLst/>
                <a:latin typeface="Times New Roman" panose="02020603050405020304" pitchFamily="18" charset="0"/>
              </a:rPr>
              <a:t>discourse</a:t>
            </a:r>
            <a:r>
              <a:rPr lang="tr-TR" sz="1800" b="0" i="0" dirty="0">
                <a:solidFill>
                  <a:srgbClr val="000000"/>
                </a:solidFill>
                <a:effectLst/>
                <a:latin typeface="Times New Roman" panose="02020603050405020304" pitchFamily="18" charset="0"/>
              </a:rPr>
              <a:t>) “A olanlar” ve “A olmayanlar” biçiminde ikiye böler. Diğer bir deyişle “A olanlar” ve “A olmayanlar” birlikte ilgili konuşma evrenini tümlerler.</a:t>
            </a:r>
            <a:endParaRPr lang="tr-TR" dirty="0">
              <a:solidFill>
                <a:srgbClr val="000000"/>
              </a:solidFill>
              <a:latin typeface="Times New Roman" panose="02020603050405020304" pitchFamily="18" charset="0"/>
            </a:endParaRPr>
          </a:p>
          <a:p>
            <a:r>
              <a:rPr lang="tr-TR" sz="1800" b="1" i="0" dirty="0">
                <a:solidFill>
                  <a:srgbClr val="000000"/>
                </a:solidFill>
                <a:effectLst/>
                <a:latin typeface="Times New Roman" panose="02020603050405020304" pitchFamily="18" charset="0"/>
              </a:rPr>
              <a:t>          </a:t>
            </a:r>
          </a:p>
          <a:p>
            <a:r>
              <a:rPr lang="tr-TR" sz="1800" b="1" i="0" dirty="0">
                <a:solidFill>
                  <a:srgbClr val="000000"/>
                </a:solidFill>
                <a:effectLst/>
                <a:latin typeface="Times New Roman" panose="02020603050405020304" pitchFamily="18" charset="0"/>
              </a:rPr>
              <a:t>                               Tablo 1</a:t>
            </a:r>
            <a:endParaRPr lang="tr-TR" sz="1800" b="0" i="0" dirty="0">
              <a:solidFill>
                <a:srgbClr val="000000"/>
              </a:solidFill>
              <a:effectLst/>
              <a:latin typeface="Times New Roman" panose="02020603050405020304" pitchFamily="18" charset="0"/>
            </a:endParaRPr>
          </a:p>
          <a:p>
            <a:endParaRPr lang="tr-TR" sz="1800" b="1" i="0" dirty="0">
              <a:solidFill>
                <a:srgbClr val="000000"/>
              </a:solidFill>
              <a:effectLst/>
              <a:latin typeface="Times New Roman" panose="02020603050405020304" pitchFamily="18" charset="0"/>
            </a:endParaRPr>
          </a:p>
          <a:p>
            <a:endParaRPr lang="tr-TR" b="1" dirty="0">
              <a:solidFill>
                <a:srgbClr val="000000"/>
              </a:solidFill>
              <a:latin typeface="Times New Roman" panose="02020603050405020304" pitchFamily="18" charset="0"/>
            </a:endParaRPr>
          </a:p>
          <a:p>
            <a:endParaRPr lang="tr-TR" sz="1800" b="1" i="0" dirty="0">
              <a:solidFill>
                <a:srgbClr val="000000"/>
              </a:solidFill>
              <a:effectLst/>
              <a:latin typeface="Times New Roman" panose="02020603050405020304" pitchFamily="18" charset="0"/>
            </a:endParaRPr>
          </a:p>
          <a:p>
            <a:endParaRPr lang="tr-TR" b="1" dirty="0">
              <a:solidFill>
                <a:srgbClr val="000000"/>
              </a:solidFill>
              <a:latin typeface="Times New Roman" panose="02020603050405020304" pitchFamily="18" charset="0"/>
            </a:endParaRPr>
          </a:p>
          <a:p>
            <a:endParaRPr lang="tr-TR" sz="1800" b="1" i="0" dirty="0">
              <a:solidFill>
                <a:srgbClr val="000000"/>
              </a:solidFill>
              <a:effectLst/>
              <a:latin typeface="Times New Roman" panose="02020603050405020304" pitchFamily="18" charset="0"/>
            </a:endParaRPr>
          </a:p>
          <a:p>
            <a:endParaRPr lang="tr-TR" b="1" dirty="0">
              <a:solidFill>
                <a:srgbClr val="000000"/>
              </a:solidFill>
              <a:latin typeface="Times New Roman" panose="02020603050405020304" pitchFamily="18" charset="0"/>
            </a:endParaRPr>
          </a:p>
          <a:p>
            <a:endParaRPr lang="tr-TR" sz="1800" b="1" i="0" dirty="0">
              <a:solidFill>
                <a:srgbClr val="000000"/>
              </a:solidFill>
              <a:effectLst/>
              <a:latin typeface="Times New Roman" panose="02020603050405020304" pitchFamily="18" charset="0"/>
            </a:endParaRPr>
          </a:p>
          <a:p>
            <a:r>
              <a:rPr lang="tr-TR" b="1" dirty="0">
                <a:solidFill>
                  <a:srgbClr val="000000"/>
                </a:solidFill>
                <a:latin typeface="Times New Roman" panose="02020603050405020304" pitchFamily="18" charset="0"/>
              </a:rPr>
              <a:t>         </a:t>
            </a:r>
          </a:p>
          <a:p>
            <a:endParaRPr lang="tr-TR" sz="1800" b="1" i="0" dirty="0">
              <a:solidFill>
                <a:srgbClr val="000000"/>
              </a:solidFill>
              <a:effectLst/>
              <a:latin typeface="Times New Roman" panose="02020603050405020304" pitchFamily="18" charset="0"/>
            </a:endParaRPr>
          </a:p>
          <a:p>
            <a:endParaRPr lang="tr-TR" b="1" dirty="0">
              <a:solidFill>
                <a:srgbClr val="000000"/>
              </a:solidFill>
              <a:latin typeface="Times New Roman" panose="02020603050405020304" pitchFamily="18" charset="0"/>
            </a:endParaRPr>
          </a:p>
          <a:p>
            <a:r>
              <a:rPr lang="tr-TR" sz="1800" b="1" i="0" dirty="0">
                <a:solidFill>
                  <a:srgbClr val="000000"/>
                </a:solidFill>
                <a:effectLst/>
                <a:latin typeface="Times New Roman" panose="02020603050405020304" pitchFamily="18" charset="0"/>
              </a:rPr>
              <a:t>                                                                 </a:t>
            </a:r>
            <a:br>
              <a:rPr lang="tr-TR" dirty="0"/>
            </a:br>
            <a:endParaRPr lang="tr-TR" dirty="0"/>
          </a:p>
        </p:txBody>
      </p:sp>
      <p:pic>
        <p:nvPicPr>
          <p:cNvPr id="5" name="Resim 4">
            <a:extLst>
              <a:ext uri="{FF2B5EF4-FFF2-40B4-BE49-F238E27FC236}">
                <a16:creationId xmlns:a16="http://schemas.microsoft.com/office/drawing/2014/main" id="{2BF36AAF-63BB-8485-CA69-FB05A46E1804}"/>
              </a:ext>
            </a:extLst>
          </p:cNvPr>
          <p:cNvPicPr>
            <a:picLocks noChangeAspect="1"/>
          </p:cNvPicPr>
          <p:nvPr/>
        </p:nvPicPr>
        <p:blipFill>
          <a:blip r:embed="rId2"/>
          <a:stretch>
            <a:fillRect/>
          </a:stretch>
        </p:blipFill>
        <p:spPr>
          <a:xfrm>
            <a:off x="1854462" y="2923603"/>
            <a:ext cx="3638550" cy="3095625"/>
          </a:xfrm>
          <a:prstGeom prst="rect">
            <a:avLst/>
          </a:prstGeom>
        </p:spPr>
      </p:pic>
    </p:spTree>
    <p:extLst>
      <p:ext uri="{BB962C8B-B14F-4D97-AF65-F5344CB8AC3E}">
        <p14:creationId xmlns:p14="http://schemas.microsoft.com/office/powerpoint/2010/main" val="2709958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86A7E1EA-C0B9-6AD6-46C0-347770A9C0F4}"/>
              </a:ext>
            </a:extLst>
          </p:cNvPr>
          <p:cNvSpPr txBox="1"/>
          <p:nvPr/>
        </p:nvSpPr>
        <p:spPr>
          <a:xfrm>
            <a:off x="621792" y="164592"/>
            <a:ext cx="10241280" cy="7294305"/>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3. Üçüncü Halin İmkânsızlığı</a:t>
            </a:r>
          </a:p>
          <a:p>
            <a:pPr algn="just"/>
            <a:endParaRPr lang="tr-TR" sz="1800" b="0"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Üçüncü halin imkânsızlığı ilkesi, bir konuşma evreninin sadece “A olan” ve “A </a:t>
            </a:r>
            <a:r>
              <a:rPr lang="tr-TR" sz="1800" b="0" i="0" dirty="0" err="1">
                <a:solidFill>
                  <a:srgbClr val="000000"/>
                </a:solidFill>
                <a:effectLst/>
                <a:latin typeface="Times New Roman" panose="02020603050405020304" pitchFamily="18" charset="0"/>
              </a:rPr>
              <a:t>olmayan”ın</a:t>
            </a:r>
            <a:r>
              <a:rPr lang="tr-TR" sz="1800" b="0" i="0" dirty="0">
                <a:solidFill>
                  <a:srgbClr val="000000"/>
                </a:solidFill>
                <a:effectLst/>
                <a:latin typeface="Times New Roman" panose="02020603050405020304" pitchFamily="18" charset="0"/>
              </a:rPr>
              <a:t> birleşiminden ibaret olduğunu ifade eder. Bu ilke uyarınca bir önerme ya “doğru” ya da “yanlış” olabilir; onun içindir ki bunların dışında bir doğruluk değeri söz konusu olamaz. Örneğin “Bütün insanlar akıllıdır” önermesi “doğru” “Bazı insanlar terliktir” önermesi “</a:t>
            </a:r>
            <a:r>
              <a:rPr lang="tr-TR" sz="1800" b="0" i="0" dirty="0" err="1">
                <a:solidFill>
                  <a:srgbClr val="000000"/>
                </a:solidFill>
                <a:effectLst/>
                <a:latin typeface="Times New Roman" panose="02020603050405020304" pitchFamily="18" charset="0"/>
              </a:rPr>
              <a:t>yanlış”tır</a:t>
            </a:r>
            <a:r>
              <a:rPr lang="tr-TR" sz="1800" b="0" i="0" dirty="0">
                <a:solidFill>
                  <a:srgbClr val="000000"/>
                </a:solidFill>
                <a:effectLst/>
                <a:latin typeface="Times New Roman" panose="02020603050405020304" pitchFamily="18" charset="0"/>
              </a:rPr>
              <a:t>. Oysa “Mars’ın çekirdeğinde insana benzer zeki yaratıklar yaşamaktadırlar.” ifadesi Mars’ta yeterli bir inceleme yapılamadıkça ne doğrulanabilir ne de yanlışlanabilir bir önerme olarak kalacaktır. İki değerli mantıkta, dayandığı “üçüncü halin imkânsızlığı” ilkesi nedeniyle bu tür önermelerin bir değerlendirmeye dâhil edilmeleri mümkün değildir. Hâlbuki günümüz modern mantık çalışmaların önemli bir kısmını oluşturan çok değerli mantık sistemleri böyle bir ilkenin uygulamada zorunlu olmadığını göstermişlerdir. Bu çok değerli mantık sistemlerinin ilki olan J. </a:t>
            </a:r>
            <a:r>
              <a:rPr lang="tr-TR" sz="1800" b="0" i="0" dirty="0" err="1">
                <a:solidFill>
                  <a:srgbClr val="000000"/>
                </a:solidFill>
                <a:effectLst/>
                <a:latin typeface="Times New Roman" panose="02020603050405020304" pitchFamily="18" charset="0"/>
              </a:rPr>
              <a:t>Lukasiewicz'in</a:t>
            </a:r>
            <a:r>
              <a:rPr lang="tr-TR" sz="1800" b="0" i="0" dirty="0">
                <a:solidFill>
                  <a:srgbClr val="000000"/>
                </a:solidFill>
                <a:effectLst/>
                <a:latin typeface="Times New Roman" panose="02020603050405020304" pitchFamily="18" charset="0"/>
              </a:rPr>
              <a:t> üç değerli mantığı, bir önermenin, doğruluğunun tespit edilemediği durumlarda dahi bir mantık sistemi içerisinde nasıl değerlendirilebileceğine ilişkin esaslı bir örnektir.</a:t>
            </a:r>
          </a:p>
          <a:p>
            <a:pPr algn="just"/>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Bir önermenin özsel unsuru taşıdığı “</a:t>
            </a:r>
            <a:r>
              <a:rPr lang="tr-TR" sz="1800" b="0" i="0" dirty="0" err="1">
                <a:solidFill>
                  <a:srgbClr val="000000"/>
                </a:solidFill>
                <a:effectLst/>
                <a:latin typeface="Times New Roman" panose="02020603050405020304" pitchFamily="18" charset="0"/>
              </a:rPr>
              <a:t>yargı”dır</a:t>
            </a:r>
            <a:r>
              <a:rPr lang="tr-TR" sz="1800" b="0" i="0" dirty="0">
                <a:solidFill>
                  <a:srgbClr val="000000"/>
                </a:solidFill>
                <a:effectLst/>
                <a:latin typeface="Times New Roman" panose="02020603050405020304" pitchFamily="18" charset="0"/>
              </a:rPr>
              <a:t>. Herhangi bir yargı farklı bir dilde ya da aynı dil içerisinde farklı “</a:t>
            </a:r>
            <a:r>
              <a:rPr lang="tr-TR" sz="1800" b="0" i="0" dirty="0" err="1">
                <a:solidFill>
                  <a:srgbClr val="000000"/>
                </a:solidFill>
                <a:effectLst/>
                <a:latin typeface="Times New Roman" panose="02020603050405020304" pitchFamily="18" charset="0"/>
              </a:rPr>
              <a:t>tümce”lerle</a:t>
            </a:r>
            <a:r>
              <a:rPr lang="tr-TR" sz="1800" b="0" i="0" dirty="0">
                <a:solidFill>
                  <a:srgbClr val="000000"/>
                </a:solidFill>
                <a:effectLst/>
                <a:latin typeface="Times New Roman" panose="02020603050405020304" pitchFamily="18" charset="0"/>
              </a:rPr>
              <a:t> ifade edilebilir. Bu tür durumlarda, doğru bir aktarımı yapılabildiği müddetçe bir yargının doğruluk değeri değişmeyecektir. </a:t>
            </a:r>
          </a:p>
          <a:p>
            <a:endParaRPr lang="tr-TR" dirty="0">
              <a:solidFill>
                <a:srgbClr val="000000"/>
              </a:solidFill>
              <a:latin typeface="Times New Roman" panose="02020603050405020304" pitchFamily="18" charset="0"/>
            </a:endParaRPr>
          </a:p>
          <a:p>
            <a:r>
              <a:rPr lang="tr-TR" sz="1800" b="0" i="0" dirty="0" err="1">
                <a:solidFill>
                  <a:srgbClr val="000000"/>
                </a:solidFill>
                <a:effectLst/>
                <a:latin typeface="Times New Roman" panose="02020603050405020304" pitchFamily="18" charset="0"/>
              </a:rPr>
              <a:t>Örneğin:Türkçede</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“II. Selim, Selimiye Camii’nin banisidir.”</a:t>
            </a:r>
          </a:p>
          <a:p>
            <a:r>
              <a:rPr lang="tr-TR" sz="1800" b="0" i="0" dirty="0">
                <a:solidFill>
                  <a:srgbClr val="000000"/>
                </a:solidFill>
                <a:effectLst/>
                <a:latin typeface="Times New Roman" panose="02020603050405020304" pitchFamily="18" charset="0"/>
              </a:rPr>
              <a:t>“Selimiye Camii, II. Selim tarafından yaptırılmıştır.”</a:t>
            </a:r>
          </a:p>
          <a:p>
            <a:r>
              <a:rPr lang="tr-TR" sz="1800" b="0" i="0" dirty="0">
                <a:solidFill>
                  <a:srgbClr val="000000"/>
                </a:solidFill>
                <a:effectLst/>
                <a:latin typeface="Times New Roman" panose="02020603050405020304" pitchFamily="18" charset="0"/>
              </a:rPr>
              <a:t>gibi farklı biçimlerde kurulmuş iki tümce aynı yargıyı bildirebilmektedir. Ya da</a:t>
            </a:r>
          </a:p>
          <a:p>
            <a:r>
              <a:rPr lang="tr-TR" sz="1800" b="0" i="0" dirty="0">
                <a:solidFill>
                  <a:srgbClr val="000000"/>
                </a:solidFill>
                <a:effectLst/>
                <a:latin typeface="Times New Roman" panose="02020603050405020304" pitchFamily="18" charset="0"/>
              </a:rPr>
              <a:t>Türkçedeki “Bu elma kırmızıdır.”</a:t>
            </a:r>
          </a:p>
          <a:p>
            <a:r>
              <a:rPr lang="tr-TR" sz="1800" b="0" i="0" dirty="0">
                <a:solidFill>
                  <a:srgbClr val="000000"/>
                </a:solidFill>
                <a:effectLst/>
                <a:latin typeface="Times New Roman" panose="02020603050405020304" pitchFamily="18" charset="0"/>
              </a:rPr>
              <a:t>İngilizcedeki “</a:t>
            </a:r>
            <a:r>
              <a:rPr lang="tr-TR" sz="1800" b="0" i="0" dirty="0" err="1">
                <a:solidFill>
                  <a:srgbClr val="000000"/>
                </a:solidFill>
                <a:effectLst/>
                <a:latin typeface="Times New Roman" panose="02020603050405020304" pitchFamily="18" charset="0"/>
              </a:rPr>
              <a:t>This</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apple</a:t>
            </a:r>
            <a:r>
              <a:rPr lang="tr-TR" sz="1800" b="0" i="0" dirty="0">
                <a:solidFill>
                  <a:srgbClr val="000000"/>
                </a:solidFill>
                <a:effectLst/>
                <a:latin typeface="Times New Roman" panose="02020603050405020304" pitchFamily="18" charset="0"/>
              </a:rPr>
              <a:t> is </a:t>
            </a:r>
            <a:r>
              <a:rPr lang="tr-TR" sz="1800" b="0" i="0" dirty="0" err="1">
                <a:solidFill>
                  <a:srgbClr val="000000"/>
                </a:solidFill>
                <a:effectLst/>
                <a:latin typeface="Times New Roman" panose="02020603050405020304" pitchFamily="18" charset="0"/>
              </a:rPr>
              <a:t>red</a:t>
            </a:r>
            <a:r>
              <a:rPr lang="tr-TR" sz="1800" b="0" i="0" dirty="0">
                <a:solidFill>
                  <a:srgbClr val="000000"/>
                </a:solidFill>
                <a:effectLst/>
                <a:latin typeface="Times New Roman" panose="02020603050405020304" pitchFamily="18" charset="0"/>
              </a:rPr>
              <a:t>.”</a:t>
            </a:r>
            <a:r>
              <a:rPr lang="tr-TR" dirty="0"/>
              <a:t> </a:t>
            </a:r>
            <a:br>
              <a:rPr lang="tr-TR" dirty="0"/>
            </a:br>
            <a:r>
              <a:rPr lang="tr-TR" sz="1800" b="0" i="0" dirty="0">
                <a:solidFill>
                  <a:srgbClr val="000000"/>
                </a:solidFill>
                <a:effectLst/>
                <a:latin typeface="Times New Roman" panose="02020603050405020304" pitchFamily="18" charset="0"/>
              </a:rPr>
              <a:t> </a:t>
            </a:r>
            <a:br>
              <a:rPr lang="tr-TR" dirty="0"/>
            </a:br>
            <a:endParaRPr lang="tr-TR" dirty="0"/>
          </a:p>
        </p:txBody>
      </p:sp>
    </p:spTree>
    <p:extLst>
      <p:ext uri="{BB962C8B-B14F-4D97-AF65-F5344CB8AC3E}">
        <p14:creationId xmlns:p14="http://schemas.microsoft.com/office/powerpoint/2010/main" val="1878790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C99A05A9-2A6B-C29A-2421-F951B29ED58E}"/>
              </a:ext>
            </a:extLst>
          </p:cNvPr>
          <p:cNvSpPr txBox="1"/>
          <p:nvPr/>
        </p:nvSpPr>
        <p:spPr>
          <a:xfrm>
            <a:off x="1051560" y="256032"/>
            <a:ext cx="9829800" cy="4524315"/>
          </a:xfrm>
          <a:prstGeom prst="rect">
            <a:avLst/>
          </a:prstGeom>
          <a:noFill/>
        </p:spPr>
        <p:txBody>
          <a:bodyPr wrap="square">
            <a:spAutoFit/>
          </a:bodyPr>
          <a:lstStyle/>
          <a:p>
            <a:endParaRPr lang="tr-TR" sz="1800" b="0" i="0" dirty="0">
              <a:solidFill>
                <a:srgbClr val="000000"/>
              </a:solidFill>
              <a:effectLst/>
              <a:latin typeface="Times New Roman" panose="02020603050405020304" pitchFamily="18" charset="0"/>
            </a:endParaRPr>
          </a:p>
          <a:p>
            <a:pPr algn="just"/>
            <a:endParaRPr lang="tr-TR" sz="1800" b="0" i="0" dirty="0">
              <a:solidFill>
                <a:srgbClr val="000000"/>
              </a:solidFill>
              <a:effectLst/>
              <a:latin typeface="Times New Roman" panose="02020603050405020304" pitchFamily="18" charset="0"/>
            </a:endParaRPr>
          </a:p>
          <a:p>
            <a:pPr algn="just"/>
            <a:endParaRPr lang="tr-TR" dirty="0">
              <a:solidFill>
                <a:srgbClr val="000000"/>
              </a:solidFill>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Dilde herhangi bir tümcenin, farklı bağlamlarda farklı yargılar ifade etmesi yani farklı önermeler olarak iş görmesi, bir durumda “doğru” değeri alırken başka bir durumda “yanlış” değeri alması da mümkün olabilmektedir. Örneğin: “Türklerin en önemli şehri bir zamanlar Doğu Roma İmparatorluğu’nun da önemli bir şehriydi.” önermesi işaret ettiği tarihe, “en önemli” ve “</a:t>
            </a:r>
            <a:r>
              <a:rPr lang="tr-TR" sz="1800" b="0" i="0" dirty="0" err="1">
                <a:solidFill>
                  <a:srgbClr val="000000"/>
                </a:solidFill>
                <a:effectLst/>
                <a:latin typeface="Times New Roman" panose="02020603050405020304" pitchFamily="18" charset="0"/>
              </a:rPr>
              <a:t>önemli”nin</a:t>
            </a:r>
            <a:r>
              <a:rPr lang="tr-TR" sz="1800" b="0" i="0" dirty="0">
                <a:solidFill>
                  <a:srgbClr val="000000"/>
                </a:solidFill>
                <a:effectLst/>
                <a:latin typeface="Times New Roman" panose="02020603050405020304" pitchFamily="18" charset="0"/>
              </a:rPr>
              <a:t> nasıl değerlendirildiğine bağlı olarak Bursa, Edirne, İstanbul ve Ankara için bazen “doğru” değeri alırken bazen “yanlış” değeri alacaktır.</a:t>
            </a:r>
            <a:r>
              <a:rPr lang="tr-TR" dirty="0"/>
              <a:t> </a:t>
            </a:r>
          </a:p>
          <a:p>
            <a:endParaRPr lang="tr-TR" dirty="0"/>
          </a:p>
          <a:p>
            <a:pPr algn="just"/>
            <a:r>
              <a:rPr lang="tr-TR" sz="1800" b="0" i="0" dirty="0">
                <a:solidFill>
                  <a:srgbClr val="000000"/>
                </a:solidFill>
                <a:effectLst/>
                <a:latin typeface="Times New Roman" panose="02020603050405020304" pitchFamily="18" charset="0"/>
              </a:rPr>
              <a:t>Verilen tanım uyarınca bazı ifadelerin önerme olamayacağı da açıktır. Örneğin: “Bugün hava yağmurlu olacak mı?” gibi bir “soru” ifadesi, “Bunu derhal buradan kaldır!” biçimindeki bir “emir/komut” ifadesi ya da “Hay Allah!” gibi bir “ünlem” ifadesi bir yargı bildirmedikleri ve dolayısıyla bir doğruluk değeri barındırmadıkları için önerme olarak değerlendirilemezler.</a:t>
            </a:r>
            <a:r>
              <a:rPr lang="tr-TR" dirty="0"/>
              <a:t> </a:t>
            </a:r>
            <a:br>
              <a:rPr lang="tr-TR" dirty="0"/>
            </a:br>
            <a:br>
              <a:rPr lang="tr-TR" dirty="0"/>
            </a:br>
            <a:endParaRPr lang="tr-TR" dirty="0"/>
          </a:p>
        </p:txBody>
      </p:sp>
    </p:spTree>
    <p:extLst>
      <p:ext uri="{BB962C8B-B14F-4D97-AF65-F5344CB8AC3E}">
        <p14:creationId xmlns:p14="http://schemas.microsoft.com/office/powerpoint/2010/main" val="2923972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951E111D-1E00-7397-9071-EC60B4FA15FA}"/>
              </a:ext>
            </a:extLst>
          </p:cNvPr>
          <p:cNvSpPr txBox="1"/>
          <p:nvPr/>
        </p:nvSpPr>
        <p:spPr>
          <a:xfrm>
            <a:off x="1179576" y="374905"/>
            <a:ext cx="9756648" cy="6524863"/>
          </a:xfrm>
          <a:prstGeom prst="rect">
            <a:avLst/>
          </a:prstGeom>
          <a:noFill/>
        </p:spPr>
        <p:txBody>
          <a:bodyPr wrap="square">
            <a:spAutoFit/>
          </a:bodyPr>
          <a:lstStyle/>
          <a:p>
            <a:r>
              <a:rPr lang="tr-TR" sz="2000" b="1" i="0" dirty="0">
                <a:solidFill>
                  <a:srgbClr val="000000"/>
                </a:solidFill>
                <a:effectLst/>
                <a:latin typeface="Times New Roman" panose="02020603050405020304" pitchFamily="18" charset="0"/>
              </a:rPr>
              <a:t>1.2. Önerme Çeşitleri ve Gösterimleri</a:t>
            </a:r>
          </a:p>
          <a:p>
            <a:endParaRPr lang="tr-TR" sz="2000" b="1"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Geleneksel mantıkta önermeler iki kısma ayrılırlar: Kategorik (basit) önermeler ve Kategorik olmayan önermeler. Modal önermeler ile birden fazla kategorik önermenin farklı eklemlerle bir araya getirilmesi suretiyle elde edilen bileşik önermeler ise kategorik olmayan önermeler olarak adlandırılırlar.</a:t>
            </a:r>
          </a:p>
          <a:p>
            <a:pPr algn="just"/>
            <a:endParaRPr lang="tr-TR" dirty="0">
              <a:solidFill>
                <a:srgbClr val="000000"/>
              </a:solidFill>
              <a:latin typeface="Times New Roman" panose="02020603050405020304" pitchFamily="18" charset="0"/>
            </a:endParaRPr>
          </a:p>
          <a:p>
            <a:pPr algn="just"/>
            <a:r>
              <a:rPr lang="tr-TR" dirty="0"/>
              <a:t> </a:t>
            </a:r>
            <a:r>
              <a:rPr lang="tr-TR" sz="1800" b="0" i="0" dirty="0">
                <a:solidFill>
                  <a:srgbClr val="000000"/>
                </a:solidFill>
                <a:effectLst/>
                <a:latin typeface="Times New Roman" panose="02020603050405020304" pitchFamily="18" charset="0"/>
              </a:rPr>
              <a:t>Kategorik bir önermenin temel unsurları “özne”, “yüklem” ve bu ikisini birbirine bağlayan “</a:t>
            </a:r>
            <a:r>
              <a:rPr lang="tr-TR" sz="1800" b="0" i="0" dirty="0" err="1">
                <a:solidFill>
                  <a:srgbClr val="000000"/>
                </a:solidFill>
                <a:effectLst/>
                <a:latin typeface="Times New Roman" panose="02020603050405020304" pitchFamily="18" charset="0"/>
              </a:rPr>
              <a:t>koşaç”tır</a:t>
            </a:r>
            <a:r>
              <a:rPr lang="tr-TR" sz="1800" b="0" i="0" dirty="0">
                <a:solidFill>
                  <a:srgbClr val="000000"/>
                </a:solidFill>
                <a:effectLst/>
                <a:latin typeface="Times New Roman" panose="02020603050405020304" pitchFamily="18" charset="0"/>
              </a:rPr>
              <a:t> (kopula). Geleneksel mantık notasyonunda bir kategorik önermenin gösterimi, koşaç ile birbirine bağlanan özne ve yüklem ile bunlar arasındaki nicel-nitel ilişkinin sembolleştirilmesi suretiyle yapılır. Bu gösterimde önermenin öznesini “S” (Lat. </a:t>
            </a:r>
            <a:r>
              <a:rPr lang="tr-TR" sz="1800" b="0" i="0" dirty="0" err="1">
                <a:solidFill>
                  <a:srgbClr val="000000"/>
                </a:solidFill>
                <a:effectLst/>
                <a:latin typeface="Times New Roman" panose="02020603050405020304" pitchFamily="18" charset="0"/>
              </a:rPr>
              <a:t>subiectum</a:t>
            </a:r>
            <a:r>
              <a:rPr lang="tr-TR" sz="1800" b="0" i="0" dirty="0">
                <a:solidFill>
                  <a:srgbClr val="000000"/>
                </a:solidFill>
                <a:effectLst/>
                <a:latin typeface="Times New Roman" panose="02020603050405020304" pitchFamily="18" charset="0"/>
              </a:rPr>
              <a:t>, En. </a:t>
            </a:r>
            <a:r>
              <a:rPr lang="tr-TR" sz="1800" b="0" i="0" dirty="0" err="1">
                <a:solidFill>
                  <a:srgbClr val="000000"/>
                </a:solidFill>
                <a:effectLst/>
                <a:latin typeface="Times New Roman" panose="02020603050405020304" pitchFamily="18" charset="0"/>
              </a:rPr>
              <a:t>subject</a:t>
            </a:r>
            <a:r>
              <a:rPr lang="tr-TR" sz="1800" b="0" i="0" dirty="0">
                <a:solidFill>
                  <a:srgbClr val="000000"/>
                </a:solidFill>
                <a:effectLst/>
                <a:latin typeface="Times New Roman" panose="02020603050405020304" pitchFamily="18" charset="0"/>
              </a:rPr>
              <a:t>), yüklemini “P” (Lat. </a:t>
            </a:r>
            <a:r>
              <a:rPr lang="tr-TR" sz="1800" b="0" i="0" dirty="0" err="1">
                <a:solidFill>
                  <a:srgbClr val="000000"/>
                </a:solidFill>
                <a:effectLst/>
                <a:latin typeface="Times New Roman" panose="02020603050405020304" pitchFamily="18" charset="0"/>
              </a:rPr>
              <a:t>praedicātum</a:t>
            </a:r>
            <a:r>
              <a:rPr lang="tr-TR" sz="1800" b="0" i="0" dirty="0">
                <a:solidFill>
                  <a:srgbClr val="000000"/>
                </a:solidFill>
                <a:effectLst/>
                <a:latin typeface="Times New Roman" panose="02020603050405020304" pitchFamily="18" charset="0"/>
              </a:rPr>
              <a:t>, En. </a:t>
            </a:r>
            <a:r>
              <a:rPr lang="tr-TR" sz="1800" b="0" i="0" dirty="0" err="1">
                <a:solidFill>
                  <a:srgbClr val="000000"/>
                </a:solidFill>
                <a:effectLst/>
                <a:latin typeface="Times New Roman" panose="02020603050405020304" pitchFamily="18" charset="0"/>
              </a:rPr>
              <a:t>predicate</a:t>
            </a:r>
            <a:r>
              <a:rPr lang="tr-TR" sz="1800" b="0" i="0" dirty="0">
                <a:solidFill>
                  <a:srgbClr val="000000"/>
                </a:solidFill>
                <a:effectLst/>
                <a:latin typeface="Times New Roman" panose="02020603050405020304" pitchFamily="18" charset="0"/>
              </a:rPr>
              <a:t>) temsil eder. Öznenin tamamına ilişkin bir şey söyleyen önerme “tümel” olarak adlandırılırken bir kısmına ilişkin bir şey söyleyen önerme ise “tikel” adını alır. Tümel ya da tikel olması bir kategorik önermenin niceliğidir.</a:t>
            </a:r>
          </a:p>
          <a:p>
            <a:pPr algn="just"/>
            <a:endParaRPr lang="tr-TR" sz="1800" b="0"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Belirli bir kişiden, canlı ya da cansız belirli bir nesneden yani tek tek şeylerden söz eden önermeler nicelikleri itibariyle “tekil” olarak adlandırılırlar. Tekillik genel kabule göre bir tür tümellik olarak düşünülmekte ve gösterilmektedir. Bir kategorik önerme eğer öznenin, yüklemle belirtilen bir özellik taşıdığını ya da bir durumda bulunduğunu ifade ediyorsa “olumlu”, aksi halde “</a:t>
            </a:r>
            <a:r>
              <a:rPr lang="tr-TR" sz="1800" b="0" i="0" dirty="0" err="1">
                <a:solidFill>
                  <a:srgbClr val="000000"/>
                </a:solidFill>
                <a:effectLst/>
                <a:latin typeface="Times New Roman" panose="02020603050405020304" pitchFamily="18" charset="0"/>
              </a:rPr>
              <a:t>olumsuz”dur</a:t>
            </a:r>
            <a:r>
              <a:rPr lang="tr-TR" sz="1800" b="0" i="0" dirty="0">
                <a:solidFill>
                  <a:srgbClr val="000000"/>
                </a:solidFill>
                <a:effectLst/>
                <a:latin typeface="Times New Roman" panose="02020603050405020304" pitchFamily="18" charset="0"/>
              </a:rPr>
              <a:t> denir. Olumlu ya da olumsuz olması bir kategorik önermenin niteliğidir.</a:t>
            </a:r>
          </a:p>
          <a:p>
            <a:pPr algn="just"/>
            <a:r>
              <a:rPr lang="tr-TR" dirty="0"/>
              <a:t> </a:t>
            </a:r>
            <a:br>
              <a:rPr lang="tr-TR" dirty="0"/>
            </a:br>
            <a:r>
              <a:rPr lang="tr-TR" dirty="0"/>
              <a:t> </a:t>
            </a:r>
            <a:br>
              <a:rPr lang="tr-TR" dirty="0"/>
            </a:br>
            <a:br>
              <a:rPr lang="tr-TR" dirty="0"/>
            </a:br>
            <a:endParaRPr lang="tr-TR" dirty="0"/>
          </a:p>
        </p:txBody>
      </p:sp>
    </p:spTree>
    <p:extLst>
      <p:ext uri="{BB962C8B-B14F-4D97-AF65-F5344CB8AC3E}">
        <p14:creationId xmlns:p14="http://schemas.microsoft.com/office/powerpoint/2010/main" val="314636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9525C9D3-2E4D-BC17-6E57-9440F16A0BDE}"/>
              </a:ext>
            </a:extLst>
          </p:cNvPr>
          <p:cNvSpPr txBox="1"/>
          <p:nvPr/>
        </p:nvSpPr>
        <p:spPr>
          <a:xfrm>
            <a:off x="1426464" y="420624"/>
            <a:ext cx="9418320" cy="4801314"/>
          </a:xfrm>
          <a:prstGeom prst="rect">
            <a:avLst/>
          </a:prstGeom>
          <a:noFill/>
        </p:spPr>
        <p:txBody>
          <a:bodyPr wrap="square">
            <a:spAutoFit/>
          </a:bodyPr>
          <a:lstStyle/>
          <a:p>
            <a:pPr algn="just"/>
            <a:endParaRPr lang="tr-TR" sz="1800" b="0"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Bu tanımlara göre niceliği “tümel” ya da “tikel”, niteliği “olumlu” ya da “olumsuz” olan dört farklı kategorik önerme vardır. Kategorik önermelerin aşağıda örnekleyeceğimiz sembolleştirmelerinde “a” harfi önermenin tümel-olumlu olduğunu ifade eder. “a” Türkçede “olumlu” anlamına gelen Lat. “</a:t>
            </a:r>
            <a:r>
              <a:rPr lang="tr-TR" sz="1800" b="0" i="0" dirty="0" err="1">
                <a:solidFill>
                  <a:srgbClr val="000000"/>
                </a:solidFill>
                <a:effectLst/>
                <a:latin typeface="Times New Roman" panose="02020603050405020304" pitchFamily="18" charset="0"/>
              </a:rPr>
              <a:t>affirmo</a:t>
            </a:r>
            <a:r>
              <a:rPr lang="tr-TR" sz="1800" b="0" i="0" dirty="0">
                <a:solidFill>
                  <a:srgbClr val="000000"/>
                </a:solidFill>
                <a:effectLst/>
                <a:latin typeface="Times New Roman" panose="02020603050405020304" pitchFamily="18" charset="0"/>
              </a:rPr>
              <a:t>”, En. “</a:t>
            </a:r>
            <a:r>
              <a:rPr lang="tr-TR" sz="1800" b="0" i="0" dirty="0" err="1">
                <a:solidFill>
                  <a:srgbClr val="000000"/>
                </a:solidFill>
                <a:effectLst/>
                <a:latin typeface="Times New Roman" panose="02020603050405020304" pitchFamily="18" charset="0"/>
              </a:rPr>
              <a:t>affirmative</a:t>
            </a:r>
            <a:r>
              <a:rPr lang="tr-TR" sz="1800" b="0" i="0" dirty="0">
                <a:solidFill>
                  <a:srgbClr val="000000"/>
                </a:solidFill>
                <a:effectLst/>
                <a:latin typeface="Times New Roman" panose="02020603050405020304" pitchFamily="18" charset="0"/>
              </a:rPr>
              <a:t>” sözcüğünün ilk ünlü harfidir. Tikel olumluyu temsil eden “i” harfi ise bu sözcüğün ikinci ünlüsüdür. Benzer şekilde İngilizcede “</a:t>
            </a:r>
            <a:r>
              <a:rPr lang="tr-TR" sz="1800" b="0" i="0" dirty="0" err="1">
                <a:solidFill>
                  <a:srgbClr val="000000"/>
                </a:solidFill>
                <a:effectLst/>
                <a:latin typeface="Times New Roman" panose="02020603050405020304" pitchFamily="18" charset="0"/>
              </a:rPr>
              <a:t>negative</a:t>
            </a:r>
            <a:r>
              <a:rPr lang="tr-TR" sz="1800" b="0" i="0" dirty="0">
                <a:solidFill>
                  <a:srgbClr val="000000"/>
                </a:solidFill>
                <a:effectLst/>
                <a:latin typeface="Times New Roman" panose="02020603050405020304" pitchFamily="18" charset="0"/>
              </a:rPr>
              <a:t>” olarak karşılık bulan ve Türkçede “olumsuz” anlamına gelen Lat. “</a:t>
            </a:r>
            <a:r>
              <a:rPr lang="tr-TR" sz="1800" b="0" i="0" dirty="0" err="1">
                <a:solidFill>
                  <a:srgbClr val="000000"/>
                </a:solidFill>
                <a:effectLst/>
                <a:latin typeface="Times New Roman" panose="02020603050405020304" pitchFamily="18" charset="0"/>
              </a:rPr>
              <a:t>nego</a:t>
            </a:r>
            <a:r>
              <a:rPr lang="tr-TR" sz="1800" b="0" i="0" dirty="0">
                <a:solidFill>
                  <a:srgbClr val="000000"/>
                </a:solidFill>
                <a:effectLst/>
                <a:latin typeface="Times New Roman" panose="02020603050405020304" pitchFamily="18" charset="0"/>
              </a:rPr>
              <a:t>” sözcüğünün ilk ünlü harfi yani “e” tümel-olumsuza, ikinci ünlü harfi yani “o” ise </a:t>
            </a:r>
            <a:r>
              <a:rPr lang="tr-TR" sz="1800" b="0" i="0" dirty="0" err="1">
                <a:solidFill>
                  <a:srgbClr val="000000"/>
                </a:solidFill>
                <a:effectLst/>
                <a:latin typeface="Times New Roman" panose="02020603050405020304" pitchFamily="18" charset="0"/>
              </a:rPr>
              <a:t>tikelolumsuza</a:t>
            </a:r>
            <a:r>
              <a:rPr lang="tr-TR" sz="1800" b="0" i="0" dirty="0">
                <a:solidFill>
                  <a:srgbClr val="000000"/>
                </a:solidFill>
                <a:effectLst/>
                <a:latin typeface="Times New Roman" panose="02020603050405020304" pitchFamily="18" charset="0"/>
              </a:rPr>
              <a:t> işaret etmek için kullanılır.</a:t>
            </a:r>
          </a:p>
          <a:p>
            <a:pPr algn="just"/>
            <a:endParaRPr lang="tr-TR" dirty="0">
              <a:solidFill>
                <a:srgbClr val="000000"/>
              </a:solidFill>
              <a:latin typeface="Times New Roman" panose="02020603050405020304" pitchFamily="18" charset="0"/>
            </a:endParaRPr>
          </a:p>
          <a:p>
            <a:r>
              <a:rPr lang="tr-TR" sz="1800" b="0" i="0" dirty="0">
                <a:solidFill>
                  <a:srgbClr val="000000"/>
                </a:solidFill>
                <a:effectLst/>
                <a:latin typeface="Times New Roman" panose="02020603050405020304" pitchFamily="18" charset="0"/>
              </a:rPr>
              <a:t>Bu semboller uyarınca:</a:t>
            </a:r>
          </a:p>
          <a:p>
            <a:r>
              <a:rPr lang="tr-TR" sz="1800" b="1" i="0" dirty="0">
                <a:solidFill>
                  <a:srgbClr val="000000"/>
                </a:solidFill>
                <a:effectLst/>
                <a:latin typeface="Times New Roman" panose="02020603050405020304" pitchFamily="18" charset="0"/>
              </a:rPr>
              <a:t>Tümel-olumlu</a:t>
            </a:r>
            <a:r>
              <a:rPr lang="tr-TR" sz="1800" b="0" i="0" dirty="0">
                <a:solidFill>
                  <a:srgbClr val="000000"/>
                </a:solidFill>
                <a:effectLst/>
                <a:latin typeface="Times New Roman" panose="02020603050405020304" pitchFamily="18" charset="0"/>
              </a:rPr>
              <a:t>: “Bütün insanlar çalışkandır”              </a:t>
            </a:r>
            <a:r>
              <a:rPr lang="tr-TR" sz="1800" b="1" i="0" dirty="0">
                <a:solidFill>
                  <a:srgbClr val="000000"/>
                </a:solidFill>
                <a:effectLst/>
                <a:latin typeface="Times New Roman" panose="02020603050405020304" pitchFamily="18" charset="0"/>
              </a:rPr>
              <a:t>Sap</a:t>
            </a:r>
          </a:p>
          <a:p>
            <a:r>
              <a:rPr lang="tr-TR" sz="1800" b="1" i="0" dirty="0">
                <a:solidFill>
                  <a:srgbClr val="000000"/>
                </a:solidFill>
                <a:effectLst/>
                <a:latin typeface="Times New Roman" panose="02020603050405020304" pitchFamily="18" charset="0"/>
              </a:rPr>
              <a:t>Tümel-olumsuz: </a:t>
            </a:r>
            <a:r>
              <a:rPr lang="tr-TR" sz="1800" b="0" i="0" dirty="0">
                <a:solidFill>
                  <a:srgbClr val="000000"/>
                </a:solidFill>
                <a:effectLst/>
                <a:latin typeface="Times New Roman" panose="02020603050405020304" pitchFamily="18" charset="0"/>
              </a:rPr>
              <a:t>“Hiçbir insan çalışkan değildir”      </a:t>
            </a:r>
            <a:r>
              <a:rPr lang="tr-TR" sz="1800" b="1" i="0" dirty="0" err="1">
                <a:solidFill>
                  <a:srgbClr val="000000"/>
                </a:solidFill>
                <a:effectLst/>
                <a:latin typeface="Times New Roman" panose="02020603050405020304" pitchFamily="18" charset="0"/>
              </a:rPr>
              <a:t>SeP</a:t>
            </a:r>
            <a:endParaRPr lang="tr-TR" sz="1800" b="1"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Tikel-olumlu: </a:t>
            </a:r>
            <a:r>
              <a:rPr lang="tr-TR" sz="1800" b="0" i="0" dirty="0">
                <a:solidFill>
                  <a:srgbClr val="000000"/>
                </a:solidFill>
                <a:effectLst/>
                <a:latin typeface="Times New Roman" panose="02020603050405020304" pitchFamily="18" charset="0"/>
              </a:rPr>
              <a:t>“Bazı insanlar çalışkandır”                  </a:t>
            </a:r>
            <a:r>
              <a:rPr lang="tr-TR" sz="1800" b="1" i="0" dirty="0" err="1">
                <a:solidFill>
                  <a:srgbClr val="000000"/>
                </a:solidFill>
                <a:effectLst/>
                <a:latin typeface="Times New Roman" panose="02020603050405020304" pitchFamily="18" charset="0"/>
              </a:rPr>
              <a:t>SıP</a:t>
            </a:r>
            <a:endParaRPr lang="tr-TR" sz="1800" b="1"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Tikel-olumsuz: </a:t>
            </a:r>
            <a:r>
              <a:rPr lang="tr-TR" sz="1800" b="0" i="0" dirty="0">
                <a:solidFill>
                  <a:srgbClr val="000000"/>
                </a:solidFill>
                <a:effectLst/>
                <a:latin typeface="Times New Roman" panose="02020603050405020304" pitchFamily="18" charset="0"/>
              </a:rPr>
              <a:t>“Bazı insanlar çalışkan değildir”       </a:t>
            </a:r>
            <a:r>
              <a:rPr lang="tr-TR" sz="1800" b="1" i="0" dirty="0">
                <a:solidFill>
                  <a:srgbClr val="000000"/>
                </a:solidFill>
                <a:effectLst/>
                <a:latin typeface="Times New Roman" panose="02020603050405020304" pitchFamily="18" charset="0"/>
              </a:rPr>
              <a:t>Sop</a:t>
            </a:r>
          </a:p>
          <a:p>
            <a:r>
              <a:rPr lang="tr-TR" sz="1800" b="0" i="0" dirty="0">
                <a:solidFill>
                  <a:srgbClr val="000000"/>
                </a:solidFill>
                <a:effectLst/>
                <a:latin typeface="Times New Roman" panose="02020603050405020304" pitchFamily="18" charset="0"/>
              </a:rPr>
              <a:t>şeklinde gösterilir.</a:t>
            </a:r>
            <a:r>
              <a:rPr lang="tr-TR" dirty="0"/>
              <a:t> </a:t>
            </a:r>
            <a:br>
              <a:rPr lang="tr-TR" dirty="0"/>
            </a:br>
            <a:r>
              <a:rPr lang="tr-TR" dirty="0"/>
              <a:t> </a:t>
            </a:r>
            <a:br>
              <a:rPr lang="tr-TR" dirty="0"/>
            </a:br>
            <a:endParaRPr lang="tr-TR" dirty="0"/>
          </a:p>
        </p:txBody>
      </p:sp>
    </p:spTree>
    <p:extLst>
      <p:ext uri="{BB962C8B-B14F-4D97-AF65-F5344CB8AC3E}">
        <p14:creationId xmlns:p14="http://schemas.microsoft.com/office/powerpoint/2010/main" val="170306660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28227</TotalTime>
  <Words>3195</Words>
  <Application>Microsoft Office PowerPoint</Application>
  <PresentationFormat>Geniş ekran</PresentationFormat>
  <Paragraphs>212</Paragraphs>
  <Slides>26</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26</vt:i4>
      </vt:variant>
    </vt:vector>
  </HeadingPairs>
  <TitlesOfParts>
    <vt:vector size="32" baseType="lpstr">
      <vt:lpstr>Aptos</vt:lpstr>
      <vt:lpstr>Aptos Display</vt:lpstr>
      <vt:lpstr>Arial</vt:lpstr>
      <vt:lpstr>Symbol</vt:lpstr>
      <vt:lpstr>Times New Roman</vt:lpstr>
      <vt:lpstr>Office Teması</vt:lpstr>
      <vt:lpstr>Modern Mantık</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müjdat güngör</dc:creator>
  <cp:lastModifiedBy>müjdat güngör</cp:lastModifiedBy>
  <cp:revision>1</cp:revision>
  <dcterms:created xsi:type="dcterms:W3CDTF">2025-03-11T06:22:47Z</dcterms:created>
  <dcterms:modified xsi:type="dcterms:W3CDTF">2025-04-15T21:57:38Z</dcterms:modified>
</cp:coreProperties>
</file>